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1"/>
    <p:sldId id="257" r:id="rId42"/>
    <p:sldId id="258" r:id="rId43"/>
    <p:sldId id="259" r:id="rId44"/>
    <p:sldId id="260" r:id="rId45"/>
    <p:sldId id="261" r:id="rId46"/>
    <p:sldId id="262" r:id="rId47"/>
    <p:sldId id="263" r:id="rId48"/>
    <p:sldId id="264" r:id="rId49"/>
    <p:sldId id="265" r:id="rId50"/>
    <p:sldId id="266" r:id="rId51"/>
    <p:sldId id="267" r:id="rId52"/>
  </p:sldIdLst>
  <p:sldSz cx="18288000" cy="10287000"/>
  <p:notesSz cx="6858000" cy="9144000"/>
  <p:embeddedFontLst>
    <p:embeddedFont>
      <p:font typeface="Aileron Regular" charset="1" panose="00000500000000000000"/>
      <p:regular r:id="rId6"/>
    </p:embeddedFont>
    <p:embeddedFont>
      <p:font typeface="Aileron Regular Bold" charset="1" panose="00000800000000000000"/>
      <p:regular r:id="rId7"/>
    </p:embeddedFont>
    <p:embeddedFont>
      <p:font typeface="Aileron Regular Italics" charset="1" panose="00000500000000000000"/>
      <p:regular r:id="rId8"/>
    </p:embeddedFont>
    <p:embeddedFont>
      <p:font typeface="Aileron Regular Bold Italics" charset="1" panose="00000800000000000000"/>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Chewy" charset="1" panose="02000000000000000000"/>
      <p:regular r:id="rId14"/>
    </p:embeddedFont>
    <p:embeddedFont>
      <p:font typeface="Aileron Heavy" charset="1" panose="00000A00000000000000"/>
      <p:regular r:id="rId15"/>
    </p:embeddedFont>
    <p:embeddedFont>
      <p:font typeface="Aileron Heavy Bold" charset="1" panose="00000A00000000000000"/>
      <p:regular r:id="rId16"/>
    </p:embeddedFont>
    <p:embeddedFont>
      <p:font typeface="Aileron Heavy Italics" charset="1" panose="00000A00000000000000"/>
      <p:regular r:id="rId17"/>
    </p:embeddedFont>
    <p:embeddedFont>
      <p:font typeface="Aileron Heavy Bold Italics" charset="1" panose="00000A00000000000000"/>
      <p:regular r:id="rId18"/>
    </p:embeddedFont>
    <p:embeddedFont>
      <p:font typeface="Muli Bold" charset="1" panose="00000800000000000000"/>
      <p:regular r:id="rId19"/>
    </p:embeddedFont>
    <p:embeddedFont>
      <p:font typeface="Muli Bold Bold" charset="1" panose="00000900000000000000"/>
      <p:regular r:id="rId20"/>
    </p:embeddedFont>
    <p:embeddedFont>
      <p:font typeface="Muli Bold Italics" charset="1" panose="00000800000000000000"/>
      <p:regular r:id="rId21"/>
    </p:embeddedFont>
    <p:embeddedFont>
      <p:font typeface="Muli Bold Bold Italics" charset="1" panose="00000900000000000000"/>
      <p:regular r:id="rId22"/>
    </p:embeddedFont>
    <p:embeddedFont>
      <p:font typeface="Muli Regular" charset="1" panose="00000500000000000000"/>
      <p:regular r:id="rId23"/>
    </p:embeddedFont>
    <p:embeddedFont>
      <p:font typeface="Muli Regular Bold" charset="1" panose="00000700000000000000"/>
      <p:regular r:id="rId24"/>
    </p:embeddedFont>
    <p:embeddedFont>
      <p:font typeface="Muli Regular Italics" charset="1" panose="00000500000000000000"/>
      <p:regular r:id="rId25"/>
    </p:embeddedFont>
    <p:embeddedFont>
      <p:font typeface="Muli Regular Bold Italics" charset="1" panose="00000700000000000000"/>
      <p:regular r:id="rId26"/>
    </p:embeddedFont>
    <p:embeddedFont>
      <p:font typeface="Libre Franklin Black" charset="1" panose="00000A00000000000000"/>
      <p:regular r:id="rId27"/>
    </p:embeddedFont>
    <p:embeddedFont>
      <p:font typeface="Libre Franklin Black Italics" charset="1" panose="00000A00000000000000"/>
      <p:regular r:id="rId28"/>
    </p:embeddedFont>
    <p:embeddedFont>
      <p:font typeface="Poppins ExtraBold" charset="1" panose="00000900000000000000"/>
      <p:regular r:id="rId29"/>
    </p:embeddedFont>
    <p:embeddedFont>
      <p:font typeface="Poppins ExtraBold Bold" charset="1" panose="00000A00000000000000"/>
      <p:regular r:id="rId30"/>
    </p:embeddedFont>
    <p:embeddedFont>
      <p:font typeface="Poppins ExtraBold Italics" charset="1" panose="00000900000000000000"/>
      <p:regular r:id="rId31"/>
    </p:embeddedFont>
    <p:embeddedFont>
      <p:font typeface="Poppins ExtraBold Bold Italics" charset="1" panose="00000A00000000000000"/>
      <p:regular r:id="rId32"/>
    </p:embeddedFont>
    <p:embeddedFont>
      <p:font typeface="Poppins" charset="1" panose="00000500000000000000"/>
      <p:regular r:id="rId33"/>
    </p:embeddedFont>
    <p:embeddedFont>
      <p:font typeface="Poppins Bold" charset="1" panose="00000800000000000000"/>
      <p:regular r:id="rId34"/>
    </p:embeddedFont>
    <p:embeddedFont>
      <p:font typeface="Poppins Italics" charset="1" panose="00000500000000000000"/>
      <p:regular r:id="rId35"/>
    </p:embeddedFont>
    <p:embeddedFont>
      <p:font typeface="Poppins Bold Italics" charset="1" panose="00000800000000000000"/>
      <p:regular r:id="rId36"/>
    </p:embeddedFont>
    <p:embeddedFont>
      <p:font typeface="Canva Sans" charset="1" panose="020B0503030501040103"/>
      <p:regular r:id="rId37"/>
    </p:embeddedFont>
    <p:embeddedFont>
      <p:font typeface="Canva Sans Bold" charset="1" panose="020B0803030501040103"/>
      <p:regular r:id="rId38"/>
    </p:embeddedFont>
    <p:embeddedFont>
      <p:font typeface="Canva Sans Italics" charset="1" panose="020B0503030501040103"/>
      <p:regular r:id="rId39"/>
    </p:embeddedFont>
    <p:embeddedFont>
      <p:font typeface="Canva Sans Bold Italics" charset="1" panose="020B0803030501040103"/>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slides/slide1.xml" Type="http://schemas.openxmlformats.org/officeDocument/2006/relationships/slide"/><Relationship Id="rId42" Target="slides/slide2.xml" Type="http://schemas.openxmlformats.org/officeDocument/2006/relationships/slide"/><Relationship Id="rId43" Target="slides/slide3.xml" Type="http://schemas.openxmlformats.org/officeDocument/2006/relationships/slide"/><Relationship Id="rId44" Target="slides/slide4.xml" Type="http://schemas.openxmlformats.org/officeDocument/2006/relationships/slide"/><Relationship Id="rId45" Target="slides/slide5.xml" Type="http://schemas.openxmlformats.org/officeDocument/2006/relationships/slide"/><Relationship Id="rId46" Target="slides/slide6.xml" Type="http://schemas.openxmlformats.org/officeDocument/2006/relationships/slide"/><Relationship Id="rId47" Target="slides/slide7.xml" Type="http://schemas.openxmlformats.org/officeDocument/2006/relationships/slide"/><Relationship Id="rId48" Target="slides/slide8.xml" Type="http://schemas.openxmlformats.org/officeDocument/2006/relationships/slide"/><Relationship Id="rId49" Target="slides/slide9.xml" Type="http://schemas.openxmlformats.org/officeDocument/2006/relationships/slide"/><Relationship Id="rId5" Target="tableStyles.xml" Type="http://schemas.openxmlformats.org/officeDocument/2006/relationships/tableStyles"/><Relationship Id="rId50" Target="slides/slide10.xml" Type="http://schemas.openxmlformats.org/officeDocument/2006/relationships/slide"/><Relationship Id="rId51" Target="slides/slide11.xml" Type="http://schemas.openxmlformats.org/officeDocument/2006/relationships/slide"/><Relationship Id="rId52" Target="slides/slide12.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png>
</file>

<file path=ppt/media/image15.svg>
</file>

<file path=ppt/media/image16.png>
</file>

<file path=ppt/media/image17.svg>
</file>

<file path=ppt/media/image18.png>
</file>

<file path=ppt/media/image19.png>
</file>

<file path=ppt/media/image2.jpeg>
</file>

<file path=ppt/media/image20.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51000"/>
          </a:blip>
          <a:srcRect l="0" t="0" r="0" b="0"/>
          <a:stretch>
            <a:fillRect/>
          </a:stretch>
        </p:blipFill>
        <p:spPr>
          <a:xfrm flipH="false" flipV="false" rot="0">
            <a:off x="11914266" y="7164505"/>
            <a:ext cx="6032542" cy="2093795"/>
          </a:xfrm>
          <a:prstGeom prst="rect">
            <a:avLst/>
          </a:prstGeom>
        </p:spPr>
      </p:pic>
      <p:grpSp>
        <p:nvGrpSpPr>
          <p:cNvPr name="Group 3" id="3"/>
          <p:cNvGrpSpPr/>
          <p:nvPr/>
        </p:nvGrpSpPr>
        <p:grpSpPr>
          <a:xfrm rot="0">
            <a:off x="4945219" y="7708257"/>
            <a:ext cx="1249780" cy="1249780"/>
            <a:chOff x="0" y="0"/>
            <a:chExt cx="1666374" cy="1666374"/>
          </a:xfrm>
        </p:grpSpPr>
        <p:grpSp>
          <p:nvGrpSpPr>
            <p:cNvPr name="Group 4" id="4"/>
            <p:cNvGrpSpPr/>
            <p:nvPr/>
          </p:nvGrpSpPr>
          <p:grpSpPr>
            <a:xfrm rot="0">
              <a:off x="0" y="0"/>
              <a:ext cx="1666374" cy="1666374"/>
              <a:chOff x="0" y="0"/>
              <a:chExt cx="660400" cy="660400"/>
            </a:xfrm>
          </p:grpSpPr>
          <p:sp>
            <p:nvSpPr>
              <p:cNvPr name="Freeform 5" id="5"/>
              <p:cNvSpPr/>
              <p:nvPr/>
            </p:nvSpPr>
            <p:spPr>
              <a:xfrm>
                <a:off x="0" y="0"/>
                <a:ext cx="660400" cy="660400"/>
              </a:xfrm>
              <a:custGeom>
                <a:avLst/>
                <a:gdLst/>
                <a:ahLst/>
                <a:cxnLst/>
                <a:rect r="r" b="b" t="t" l="l"/>
                <a:pathLst>
                  <a:path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p:spPr>
          </p:sp>
        </p:grpSp>
        <p:grpSp>
          <p:nvGrpSpPr>
            <p:cNvPr name="Group 6" id="6"/>
            <p:cNvGrpSpPr/>
            <p:nvPr/>
          </p:nvGrpSpPr>
          <p:grpSpPr>
            <a:xfrm rot="-5400000">
              <a:off x="660673" y="685494"/>
              <a:ext cx="439320" cy="295385"/>
              <a:chOff x="0" y="0"/>
              <a:chExt cx="1930400" cy="1297940"/>
            </a:xfrm>
          </p:grpSpPr>
          <p:sp>
            <p:nvSpPr>
              <p:cNvPr name="Freeform 7" id="7"/>
              <p:cNvSpPr/>
              <p:nvPr/>
            </p:nvSpPr>
            <p:spPr>
              <a:xfrm>
                <a:off x="0" y="0"/>
                <a:ext cx="1930400" cy="1297940"/>
              </a:xfrm>
              <a:custGeom>
                <a:avLst/>
                <a:gdLst/>
                <a:ahLst/>
                <a:cxnLst/>
                <a:rect r="r" b="b" t="t" l="l"/>
                <a:pathLst>
                  <a:path h="1297940" w="1930400">
                    <a:moveTo>
                      <a:pt x="0" y="0"/>
                    </a:moveTo>
                    <a:lnTo>
                      <a:pt x="965200" y="1297940"/>
                    </a:lnTo>
                    <a:lnTo>
                      <a:pt x="1930400" y="0"/>
                    </a:lnTo>
                    <a:close/>
                  </a:path>
                </a:pathLst>
              </a:custGeom>
              <a:solidFill>
                <a:srgbClr val="FFFFFF"/>
              </a:solidFill>
            </p:spPr>
          </p:sp>
        </p:grpSp>
      </p:grpSp>
      <p:sp>
        <p:nvSpPr>
          <p:cNvPr name="TextBox 8" id="8"/>
          <p:cNvSpPr txBox="true"/>
          <p:nvPr/>
        </p:nvSpPr>
        <p:spPr>
          <a:xfrm rot="0">
            <a:off x="1028700" y="5484511"/>
            <a:ext cx="6937364" cy="2281623"/>
          </a:xfrm>
          <a:prstGeom prst="rect">
            <a:avLst/>
          </a:prstGeom>
        </p:spPr>
        <p:txBody>
          <a:bodyPr anchor="t" rtlCol="false" tIns="0" lIns="0" bIns="0" rIns="0">
            <a:spAutoFit/>
          </a:bodyPr>
          <a:lstStyle/>
          <a:p>
            <a:pPr>
              <a:lnSpc>
                <a:spcPts val="6117"/>
              </a:lnSpc>
            </a:pPr>
            <a:r>
              <a:rPr lang="en-US" sz="4369">
                <a:solidFill>
                  <a:srgbClr val="0E2C4B"/>
                </a:solidFill>
                <a:latin typeface="Muli Regular"/>
              </a:rPr>
              <a:t>privind initierea afacerii cu servicii de curetenie</a:t>
            </a:r>
          </a:p>
          <a:p>
            <a:pPr>
              <a:lnSpc>
                <a:spcPts val="6117"/>
              </a:lnSpc>
            </a:pPr>
          </a:p>
        </p:txBody>
      </p:sp>
      <p:sp>
        <p:nvSpPr>
          <p:cNvPr name="TextBox 9" id="9"/>
          <p:cNvSpPr txBox="true"/>
          <p:nvPr/>
        </p:nvSpPr>
        <p:spPr>
          <a:xfrm rot="0">
            <a:off x="1028700" y="1028700"/>
            <a:ext cx="6337347" cy="5000625"/>
          </a:xfrm>
          <a:prstGeom prst="rect">
            <a:avLst/>
          </a:prstGeom>
        </p:spPr>
        <p:txBody>
          <a:bodyPr anchor="t" rtlCol="false" tIns="0" lIns="0" bIns="0" rIns="0">
            <a:spAutoFit/>
          </a:bodyPr>
          <a:lstStyle/>
          <a:p>
            <a:pPr>
              <a:lnSpc>
                <a:spcPts val="7920"/>
              </a:lnSpc>
            </a:pPr>
            <a:r>
              <a:rPr lang="en-US" sz="6600">
                <a:solidFill>
                  <a:srgbClr val="F36825"/>
                </a:solidFill>
                <a:latin typeface="Muli Bold Bold"/>
              </a:rPr>
              <a:t>Plan de afacere GOLD </a:t>
            </a:r>
            <a:r>
              <a:rPr lang="en-US" sz="6600">
                <a:solidFill>
                  <a:srgbClr val="0E2C4B"/>
                </a:solidFill>
                <a:latin typeface="Muli Bold Bold"/>
              </a:rPr>
              <a:t>CLEAN SERVICES SRL</a:t>
            </a:r>
          </a:p>
          <a:p>
            <a:pPr>
              <a:lnSpc>
                <a:spcPts val="7920"/>
              </a:lnSpc>
            </a:pPr>
          </a:p>
        </p:txBody>
      </p:sp>
      <p:grpSp>
        <p:nvGrpSpPr>
          <p:cNvPr name="Group 10" id="10"/>
          <p:cNvGrpSpPr>
            <a:grpSpLocks noChangeAspect="true"/>
          </p:cNvGrpSpPr>
          <p:nvPr/>
        </p:nvGrpSpPr>
        <p:grpSpPr>
          <a:xfrm rot="0">
            <a:off x="10454709" y="275651"/>
            <a:ext cx="6804591" cy="9586631"/>
            <a:chOff x="0" y="0"/>
            <a:chExt cx="4507230" cy="6350000"/>
          </a:xfrm>
        </p:grpSpPr>
        <p:sp>
          <p:nvSpPr>
            <p:cNvPr name="Freeform 11" id="11"/>
            <p:cNvSpPr/>
            <p:nvPr/>
          </p:nvSpPr>
          <p:spPr>
            <a:xfrm>
              <a:off x="0" y="0"/>
              <a:ext cx="4505960" cy="6350000"/>
            </a:xfrm>
            <a:custGeom>
              <a:avLst/>
              <a:gdLst/>
              <a:ahLst/>
              <a:cxnLst/>
              <a:rect r="r" b="b" t="t" l="l"/>
              <a:pathLst>
                <a:path h="6350000" w="4505960">
                  <a:moveTo>
                    <a:pt x="0" y="561340"/>
                  </a:moveTo>
                  <a:lnTo>
                    <a:pt x="0" y="3961130"/>
                  </a:lnTo>
                  <a:cubicBezTo>
                    <a:pt x="0" y="4272280"/>
                    <a:pt x="252730" y="4523740"/>
                    <a:pt x="562610" y="4522470"/>
                  </a:cubicBezTo>
                  <a:lnTo>
                    <a:pt x="562610" y="4522470"/>
                  </a:lnTo>
                  <a:cubicBezTo>
                    <a:pt x="873760" y="4521200"/>
                    <a:pt x="1126490" y="4773930"/>
                    <a:pt x="1125220" y="5085080"/>
                  </a:cubicBezTo>
                  <a:lnTo>
                    <a:pt x="1123950" y="5787390"/>
                  </a:lnTo>
                  <a:cubicBezTo>
                    <a:pt x="1123950" y="6098540"/>
                    <a:pt x="1375410" y="6350000"/>
                    <a:pt x="1685290" y="6350000"/>
                  </a:cubicBezTo>
                  <a:lnTo>
                    <a:pt x="3944620" y="6350000"/>
                  </a:lnTo>
                  <a:cubicBezTo>
                    <a:pt x="4254500" y="6350000"/>
                    <a:pt x="4505960" y="6098540"/>
                    <a:pt x="4505960" y="5788660"/>
                  </a:cubicBezTo>
                  <a:lnTo>
                    <a:pt x="4505960" y="2679700"/>
                  </a:lnTo>
                  <a:cubicBezTo>
                    <a:pt x="4505960" y="2494280"/>
                    <a:pt x="4414520" y="2321560"/>
                    <a:pt x="4262120" y="2217420"/>
                  </a:cubicBezTo>
                  <a:lnTo>
                    <a:pt x="1184910" y="99060"/>
                  </a:lnTo>
                  <a:cubicBezTo>
                    <a:pt x="1090930" y="34290"/>
                    <a:pt x="980440" y="0"/>
                    <a:pt x="866140" y="0"/>
                  </a:cubicBezTo>
                  <a:lnTo>
                    <a:pt x="561340" y="0"/>
                  </a:lnTo>
                  <a:cubicBezTo>
                    <a:pt x="251460" y="0"/>
                    <a:pt x="0" y="251460"/>
                    <a:pt x="0" y="561340"/>
                  </a:cubicBezTo>
                  <a:close/>
                </a:path>
              </a:pathLst>
            </a:custGeom>
            <a:blipFill>
              <a:blip r:embed="rId3"/>
              <a:stretch>
                <a:fillRect l="-70192" r="-40930" t="0" b="0"/>
              </a:stretch>
            </a:blipFill>
          </p:spPr>
        </p:sp>
      </p:grpSp>
      <p:sp>
        <p:nvSpPr>
          <p:cNvPr name="TextBox 12" id="12"/>
          <p:cNvSpPr txBox="true"/>
          <p:nvPr/>
        </p:nvSpPr>
        <p:spPr>
          <a:xfrm rot="0">
            <a:off x="1480592" y="8266472"/>
            <a:ext cx="2283987" cy="424815"/>
          </a:xfrm>
          <a:prstGeom prst="rect">
            <a:avLst/>
          </a:prstGeom>
        </p:spPr>
        <p:txBody>
          <a:bodyPr anchor="t" rtlCol="false" tIns="0" lIns="0" bIns="0" rIns="0">
            <a:spAutoFit/>
          </a:bodyPr>
          <a:lstStyle/>
          <a:p>
            <a:pPr algn="r">
              <a:lnSpc>
                <a:spcPts val="3359"/>
              </a:lnSpc>
              <a:spcBef>
                <a:spcPct val="0"/>
              </a:spcBef>
            </a:pPr>
            <a:r>
              <a:rPr lang="en-US" sz="2400">
                <a:solidFill>
                  <a:srgbClr val="2750AD"/>
                </a:solidFill>
                <a:latin typeface="Poppins ExtraBold"/>
              </a:rPr>
              <a:t>+37378099291</a:t>
            </a:r>
          </a:p>
        </p:txBody>
      </p:sp>
      <p:sp>
        <p:nvSpPr>
          <p:cNvPr name="TextBox 13" id="13"/>
          <p:cNvSpPr txBox="true"/>
          <p:nvPr/>
        </p:nvSpPr>
        <p:spPr>
          <a:xfrm rot="0">
            <a:off x="1250755" y="7689934"/>
            <a:ext cx="2513824" cy="502146"/>
          </a:xfrm>
          <a:prstGeom prst="rect">
            <a:avLst/>
          </a:prstGeom>
        </p:spPr>
        <p:txBody>
          <a:bodyPr anchor="t" rtlCol="false" tIns="0" lIns="0" bIns="0" rIns="0">
            <a:spAutoFit/>
          </a:bodyPr>
          <a:lstStyle/>
          <a:p>
            <a:pPr algn="r">
              <a:lnSpc>
                <a:spcPts val="4049"/>
              </a:lnSpc>
            </a:pPr>
            <a:r>
              <a:rPr lang="en-US" sz="2892">
                <a:solidFill>
                  <a:srgbClr val="000000"/>
                </a:solidFill>
                <a:latin typeface="Poppins"/>
              </a:rPr>
              <a:t>Call Us Now</a:t>
            </a:r>
          </a:p>
        </p:txBody>
      </p:sp>
      <p:sp>
        <p:nvSpPr>
          <p:cNvPr name="TextBox 14" id="14"/>
          <p:cNvSpPr txBox="true"/>
          <p:nvPr/>
        </p:nvSpPr>
        <p:spPr>
          <a:xfrm rot="0">
            <a:off x="1692542" y="8779143"/>
            <a:ext cx="2738165" cy="374224"/>
          </a:xfrm>
          <a:prstGeom prst="rect">
            <a:avLst/>
          </a:prstGeom>
        </p:spPr>
        <p:txBody>
          <a:bodyPr anchor="t" rtlCol="false" tIns="0" lIns="0" bIns="0" rIns="0">
            <a:spAutoFit/>
          </a:bodyPr>
          <a:lstStyle/>
          <a:p>
            <a:pPr>
              <a:lnSpc>
                <a:spcPts val="2974"/>
              </a:lnSpc>
              <a:spcBef>
                <a:spcPct val="0"/>
              </a:spcBef>
            </a:pPr>
            <a:r>
              <a:rPr lang="en-US" sz="2124">
                <a:solidFill>
                  <a:srgbClr val="2750AD"/>
                </a:solidFill>
                <a:latin typeface="Poppins ExtraBold"/>
              </a:rPr>
              <a:t>Batir Daniel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1193018"/>
          <a:ext cx="8882852" cy="7900965"/>
        </p:xfrm>
        <a:graphic>
          <a:graphicData uri="http://schemas.openxmlformats.org/drawingml/2006/table">
            <a:tbl>
              <a:tblPr/>
              <a:tblGrid>
                <a:gridCol w="2960951"/>
                <a:gridCol w="2960951"/>
                <a:gridCol w="2960951"/>
              </a:tblGrid>
              <a:tr h="1206551">
                <a:tc>
                  <a:txBody>
                    <a:bodyPr anchor="t" rtlCol="false"/>
                    <a:lstStyle/>
                    <a:p>
                      <a:pPr algn="l">
                        <a:defRPr/>
                      </a:pPr>
                      <a:r>
                        <a:rPr lang="en-US" sz="1500">
                          <a:solidFill>
                            <a:srgbClr val="000000"/>
                          </a:solidFill>
                          <a:latin typeface="Poppins ExtraBold Bold"/>
                        </a:rPr>
                        <a:t>Denumirea</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D699"/>
                    </a:solidFill>
                  </a:tcPr>
                </a:tc>
                <a:tc>
                  <a:txBody>
                    <a:bodyPr anchor="t" rtlCol="false"/>
                    <a:lstStyle/>
                    <a:p>
                      <a:pPr algn="l">
                        <a:defRPr/>
                      </a:pPr>
                      <a:r>
                        <a:rPr lang="en-US" sz="1500">
                          <a:solidFill>
                            <a:srgbClr val="000000"/>
                          </a:solidFill>
                          <a:latin typeface="Poppins ExtraBold Bold"/>
                        </a:rPr>
                        <a:t>Nr.</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D699"/>
                    </a:solidFill>
                  </a:tcPr>
                </a:tc>
                <a:tc>
                  <a:txBody>
                    <a:bodyPr anchor="t" rtlCol="false"/>
                    <a:lstStyle/>
                    <a:p>
                      <a:pPr algn="l">
                        <a:defRPr/>
                      </a:pPr>
                      <a:r>
                        <a:rPr lang="en-US" sz="1500">
                          <a:solidFill>
                            <a:srgbClr val="000000"/>
                          </a:solidFill>
                          <a:latin typeface="Poppins ExtraBold Bold"/>
                        </a:rPr>
                        <a:t>Suma</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D699"/>
                    </a:solidFill>
                  </a:tcPr>
                </a:tc>
              </a:tr>
              <a:tr h="1401156">
                <a:tc>
                  <a:txBody>
                    <a:bodyPr anchor="t" rtlCol="false"/>
                    <a:lstStyle/>
                    <a:p>
                      <a:pPr algn="l">
                        <a:defRPr/>
                      </a:pPr>
                      <a:r>
                        <a:rPr lang="en-US" sz="1500">
                          <a:solidFill>
                            <a:srgbClr val="000000"/>
                          </a:solidFill>
                          <a:latin typeface="Poppins ExtraBold"/>
                        </a:rPr>
                        <a:t>Aspiratoare cu spalare Karcher</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EBCD"/>
                    </a:solidFill>
                  </a:tcPr>
                </a:tc>
                <a:tc>
                  <a:txBody>
                    <a:bodyPr anchor="t" rtlCol="false"/>
                    <a:lstStyle/>
                    <a:p>
                      <a:pPr algn="l">
                        <a:defRPr/>
                      </a:pPr>
                      <a:r>
                        <a:rPr lang="en-US" sz="1500">
                          <a:solidFill>
                            <a:srgbClr val="000000"/>
                          </a:solidFill>
                          <a:latin typeface="Poppins ExtraBold"/>
                        </a:rPr>
                        <a:t>2</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4E3"/>
                    </a:solidFill>
                  </a:tcPr>
                </a:tc>
                <a:tc>
                  <a:txBody>
                    <a:bodyPr anchor="t" rtlCol="false"/>
                    <a:lstStyle/>
                    <a:p>
                      <a:pPr algn="l">
                        <a:defRPr/>
                      </a:pPr>
                      <a:r>
                        <a:rPr lang="en-US" sz="1500">
                          <a:solidFill>
                            <a:srgbClr val="000000"/>
                          </a:solidFill>
                          <a:latin typeface="Poppins ExtraBold"/>
                        </a:rPr>
                        <a:t>12000 lei</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4E3"/>
                    </a:solidFill>
                  </a:tcPr>
                </a:tc>
              </a:tr>
              <a:tr h="2127682">
                <a:tc>
                  <a:txBody>
                    <a:bodyPr anchor="t" rtlCol="false"/>
                    <a:lstStyle/>
                    <a:p>
                      <a:pPr algn="l">
                        <a:defRPr/>
                      </a:pPr>
                      <a:r>
                        <a:rPr lang="en-US" sz="1500">
                          <a:solidFill>
                            <a:srgbClr val="000000"/>
                          </a:solidFill>
                          <a:latin typeface="Poppins ExtraBold"/>
                        </a:rPr>
                        <a:t>Aparat de curatat cu abur Karcher SC 5 EasyFix cu fier de calcat</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EBCD"/>
                    </a:solidFill>
                  </a:tcPr>
                </a:tc>
                <a:tc>
                  <a:txBody>
                    <a:bodyPr anchor="t" rtlCol="false"/>
                    <a:lstStyle/>
                    <a:p>
                      <a:pPr algn="l">
                        <a:defRPr/>
                      </a:pPr>
                      <a:r>
                        <a:rPr lang="en-US" sz="1500">
                          <a:solidFill>
                            <a:srgbClr val="000000"/>
                          </a:solidFill>
                          <a:latin typeface="Poppins ExtraBold"/>
                        </a:rPr>
                        <a:t>2</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4E3"/>
                    </a:solidFill>
                  </a:tcPr>
                </a:tc>
                <a:tc>
                  <a:txBody>
                    <a:bodyPr anchor="t" rtlCol="false"/>
                    <a:lstStyle/>
                    <a:p>
                      <a:pPr algn="l">
                        <a:defRPr/>
                      </a:pPr>
                      <a:r>
                        <a:rPr lang="en-US" sz="1500">
                          <a:solidFill>
                            <a:srgbClr val="000000"/>
                          </a:solidFill>
                          <a:latin typeface="Poppins ExtraBold"/>
                        </a:rPr>
                        <a:t>18000 lei</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4E3"/>
                    </a:solidFill>
                  </a:tcPr>
                </a:tc>
              </a:tr>
              <a:tr h="1401156">
                <a:tc>
                  <a:txBody>
                    <a:bodyPr anchor="t" rtlCol="false"/>
                    <a:lstStyle/>
                    <a:p>
                      <a:pPr algn="l">
                        <a:defRPr/>
                      </a:pPr>
                      <a:r>
                        <a:rPr lang="en-US" sz="1500">
                          <a:solidFill>
                            <a:srgbClr val="000000"/>
                          </a:solidFill>
                          <a:latin typeface="Poppins ExtraBold"/>
                        </a:rPr>
                        <a:t>Cărucior professional</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EBCD"/>
                    </a:solidFill>
                  </a:tcPr>
                </a:tc>
                <a:tc>
                  <a:txBody>
                    <a:bodyPr anchor="t" rtlCol="false"/>
                    <a:lstStyle/>
                    <a:p>
                      <a:pPr algn="l">
                        <a:defRPr/>
                      </a:pPr>
                      <a:r>
                        <a:rPr lang="en-US" sz="1500">
                          <a:solidFill>
                            <a:srgbClr val="000000"/>
                          </a:solidFill>
                          <a:latin typeface="Poppins ExtraBold"/>
                        </a:rPr>
                        <a:t>2</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4E3"/>
                    </a:solidFill>
                  </a:tcPr>
                </a:tc>
                <a:tc>
                  <a:txBody>
                    <a:bodyPr anchor="t" rtlCol="false"/>
                    <a:lstStyle/>
                    <a:p>
                      <a:pPr algn="l">
                        <a:defRPr/>
                      </a:pPr>
                      <a:r>
                        <a:rPr lang="en-US" sz="1500">
                          <a:solidFill>
                            <a:srgbClr val="000000"/>
                          </a:solidFill>
                          <a:latin typeface="Poppins ExtraBold"/>
                        </a:rPr>
                        <a:t>2000 lei</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4E3"/>
                    </a:solidFill>
                  </a:tcPr>
                </a:tc>
              </a:tr>
              <a:tr h="1764419">
                <a:tc>
                  <a:txBody>
                    <a:bodyPr anchor="t" rtlCol="false"/>
                    <a:lstStyle/>
                    <a:p>
                      <a:pPr algn="l">
                        <a:defRPr/>
                      </a:pPr>
                      <a:r>
                        <a:rPr lang="en-US" sz="1500">
                          <a:solidFill>
                            <a:srgbClr val="000000"/>
                          </a:solidFill>
                          <a:latin typeface="Poppins ExtraBold"/>
                        </a:rPr>
                        <a:t>ASPIRATOR PENTRU GEAMURI WV 5 PREMIUM</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EBCD"/>
                    </a:solidFill>
                  </a:tcPr>
                </a:tc>
                <a:tc>
                  <a:txBody>
                    <a:bodyPr anchor="t" rtlCol="false"/>
                    <a:lstStyle/>
                    <a:p>
                      <a:pPr algn="l">
                        <a:defRPr/>
                      </a:pPr>
                      <a:r>
                        <a:rPr lang="en-US" sz="1500">
                          <a:solidFill>
                            <a:srgbClr val="000000"/>
                          </a:solidFill>
                          <a:latin typeface="Poppins ExtraBold"/>
                        </a:rPr>
                        <a:t>2</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4E3"/>
                    </a:solidFill>
                  </a:tcPr>
                </a:tc>
                <a:tc>
                  <a:txBody>
                    <a:bodyPr anchor="t" rtlCol="false"/>
                    <a:lstStyle/>
                    <a:p>
                      <a:pPr algn="l">
                        <a:defRPr/>
                      </a:pPr>
                      <a:r>
                        <a:rPr lang="en-US" sz="1500">
                          <a:solidFill>
                            <a:srgbClr val="000000"/>
                          </a:solidFill>
                          <a:latin typeface="Poppins ExtraBold"/>
                        </a:rPr>
                        <a:t>3500  LEI</a:t>
                      </a:r>
                      <a:endParaRPr lang="en-US" sz="1100"/>
                    </a:p>
                  </a:txBody>
                  <a:tcP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4E3"/>
                    </a:solidFill>
                  </a:tcPr>
                </a:tc>
              </a:tr>
            </a:tbl>
          </a:graphicData>
        </a:graphic>
      </p:graphicFrame>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961753" y="1283445"/>
            <a:ext cx="5670772" cy="7720110"/>
          </a:xfrm>
          <a:prstGeom prst="rect">
            <a:avLst/>
          </a:prstGeom>
        </p:spPr>
      </p:pic>
      <p:sp>
        <p:nvSpPr>
          <p:cNvPr name="TextBox 4" id="4"/>
          <p:cNvSpPr txBox="true"/>
          <p:nvPr/>
        </p:nvSpPr>
        <p:spPr>
          <a:xfrm rot="0">
            <a:off x="3677362" y="213984"/>
            <a:ext cx="3585528" cy="509905"/>
          </a:xfrm>
          <a:prstGeom prst="rect">
            <a:avLst/>
          </a:prstGeom>
        </p:spPr>
        <p:txBody>
          <a:bodyPr anchor="t" rtlCol="false" tIns="0" lIns="0" bIns="0" rIns="0">
            <a:spAutoFit/>
          </a:bodyPr>
          <a:lstStyle/>
          <a:p>
            <a:pPr algn="ctr">
              <a:lnSpc>
                <a:spcPts val="3919"/>
              </a:lnSpc>
              <a:spcBef>
                <a:spcPct val="0"/>
              </a:spcBef>
            </a:pPr>
            <a:r>
              <a:rPr lang="en-US" sz="2799">
                <a:solidFill>
                  <a:srgbClr val="000000"/>
                </a:solidFill>
                <a:latin typeface="Poppins ExtraBold"/>
              </a:rPr>
              <a:t>TEHNICA NECESARĂ</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358746" y="2033056"/>
            <a:ext cx="12644176" cy="7225244"/>
          </a:xfrm>
          <a:prstGeom prst="rect">
            <a:avLst/>
          </a:prstGeom>
        </p:spPr>
      </p:pic>
      <p:sp>
        <p:nvSpPr>
          <p:cNvPr name="TextBox 3" id="3"/>
          <p:cNvSpPr txBox="true"/>
          <p:nvPr/>
        </p:nvSpPr>
        <p:spPr>
          <a:xfrm rot="0">
            <a:off x="4916050" y="1123950"/>
            <a:ext cx="9529568" cy="660400"/>
          </a:xfrm>
          <a:prstGeom prst="rect">
            <a:avLst/>
          </a:prstGeom>
        </p:spPr>
        <p:txBody>
          <a:bodyPr anchor="t" rtlCol="false" tIns="0" lIns="0" bIns="0" rIns="0">
            <a:spAutoFit/>
          </a:bodyPr>
          <a:lstStyle/>
          <a:p>
            <a:pPr algn="ctr">
              <a:lnSpc>
                <a:spcPts val="5000"/>
              </a:lnSpc>
            </a:pPr>
            <a:r>
              <a:rPr lang="en-US" sz="5000">
                <a:solidFill>
                  <a:srgbClr val="FFDF2B"/>
                </a:solidFill>
                <a:latin typeface="Libre Franklin Black Bold"/>
              </a:rPr>
              <a:t>CARTEA DE VIZITA</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971492" y="3082670"/>
            <a:ext cx="15287808" cy="5801754"/>
          </a:xfrm>
          <a:prstGeom prst="rect">
            <a:avLst/>
          </a:prstGeom>
        </p:spPr>
        <p:txBody>
          <a:bodyPr anchor="t" rtlCol="false" tIns="0" lIns="0" bIns="0" rIns="0">
            <a:spAutoFit/>
          </a:bodyPr>
          <a:lstStyle/>
          <a:p>
            <a:pPr algn="ctr">
              <a:lnSpc>
                <a:spcPts val="3858"/>
              </a:lnSpc>
            </a:pPr>
            <a:r>
              <a:rPr lang="en-US" sz="3897">
                <a:solidFill>
                  <a:srgbClr val="0E2C4B"/>
                </a:solidFill>
                <a:latin typeface="Chewy"/>
              </a:rPr>
              <a:t>Concluzie :</a:t>
            </a:r>
          </a:p>
          <a:p>
            <a:pPr algn="ctr">
              <a:lnSpc>
                <a:spcPts val="3858"/>
              </a:lnSpc>
            </a:pPr>
          </a:p>
          <a:p>
            <a:pPr algn="ctr">
              <a:lnSpc>
                <a:spcPts val="3858"/>
              </a:lnSpc>
            </a:pPr>
            <a:r>
              <a:rPr lang="en-US" sz="3897">
                <a:solidFill>
                  <a:srgbClr val="2750AD"/>
                </a:solidFill>
                <a:latin typeface="Chewy"/>
              </a:rPr>
              <a:t>Firma oferă o gamă zilnică/săptămânală de servicii de întreținere pentru locuințe, sedii comerciale, spații hoteliere, evenimente. Această firmă reprezintă o noutate datorită serviciilor personalizate în funcție de nevoile clientului, asigurarea personalului cu experiență, terminarea serviciul de curățenie în timpul stabilit, garanția calității. Chiar dacă majoritatea antreprenorilor prevăd riscurile la care sunt supuse business-urile pe care le conduc, de multe ori se întâmplă că din cauza unei structuri iniţiale, aceştia să nu facă faţă provocărilor.Orice afacere, care are un plan de afaceri bun și adaptat, are mult mai multe șanse de succes .</a:t>
            </a:r>
          </a:p>
          <a:p>
            <a:pPr algn="ctr">
              <a:lnSpc>
                <a:spcPts val="3858"/>
              </a:lnSpc>
            </a:pP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5153045">
            <a:off x="10884420" y="-419482"/>
            <a:ext cx="3837986" cy="4114800"/>
          </a:xfrm>
          <a:prstGeom prst="rect">
            <a:avLst/>
          </a:prstGeom>
        </p:spPr>
      </p:pic>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426215" y="2034772"/>
            <a:ext cx="6833085" cy="6833085"/>
          </a:xfrm>
          <a:prstGeom prst="rect">
            <a:avLst/>
          </a:prstGeom>
        </p:spPr>
      </p:pic>
      <p:sp>
        <p:nvSpPr>
          <p:cNvPr name="TextBox 3" id="3"/>
          <p:cNvSpPr txBox="true"/>
          <p:nvPr/>
        </p:nvSpPr>
        <p:spPr>
          <a:xfrm rot="0">
            <a:off x="6107382" y="668622"/>
            <a:ext cx="6963825" cy="777306"/>
          </a:xfrm>
          <a:prstGeom prst="rect">
            <a:avLst/>
          </a:prstGeom>
        </p:spPr>
        <p:txBody>
          <a:bodyPr anchor="t" rtlCol="false" tIns="0" lIns="0" bIns="0" rIns="0">
            <a:spAutoFit/>
          </a:bodyPr>
          <a:lstStyle/>
          <a:p>
            <a:pPr>
              <a:lnSpc>
                <a:spcPts val="5477"/>
              </a:lnSpc>
            </a:pPr>
            <a:r>
              <a:rPr lang="en-US" sz="5477">
                <a:solidFill>
                  <a:srgbClr val="2750AD"/>
                </a:solidFill>
                <a:latin typeface="Poppins ExtraBold"/>
              </a:rPr>
              <a:t>Descrierea afacerii</a:t>
            </a:r>
          </a:p>
        </p:txBody>
      </p:sp>
      <p:sp>
        <p:nvSpPr>
          <p:cNvPr name="TextBox 4" id="4"/>
          <p:cNvSpPr txBox="true"/>
          <p:nvPr/>
        </p:nvSpPr>
        <p:spPr>
          <a:xfrm rot="0">
            <a:off x="1275292" y="1721312"/>
            <a:ext cx="8538333" cy="7146544"/>
          </a:xfrm>
          <a:prstGeom prst="rect">
            <a:avLst/>
          </a:prstGeom>
        </p:spPr>
        <p:txBody>
          <a:bodyPr anchor="t" rtlCol="false" tIns="0" lIns="0" bIns="0" rIns="0">
            <a:spAutoFit/>
          </a:bodyPr>
          <a:lstStyle/>
          <a:p>
            <a:pPr>
              <a:lnSpc>
                <a:spcPts val="2617"/>
              </a:lnSpc>
            </a:pPr>
            <a:r>
              <a:rPr lang="en-US" sz="2199">
                <a:solidFill>
                  <a:srgbClr val="2750AD"/>
                </a:solidFill>
                <a:latin typeface="Poppins Italics"/>
              </a:rPr>
              <a:t> Ideea afacerii de curațenie a apărut după analiza pieței și observarea tendințelor acesteia, respectiv datorită tendinței generale a firmelor de externalizare a activităților de curățenie de către societate, cererile de astfel de servicii fiind în creștere, precum și modificărilor de comportament și a stilului de viață al persoanelor fizice, lucru ce determină creșterea cererii serviciilor de curățenie.</a:t>
            </a:r>
          </a:p>
          <a:p>
            <a:pPr>
              <a:lnSpc>
                <a:spcPts val="2617"/>
              </a:lnSpc>
            </a:pPr>
            <a:r>
              <a:rPr lang="en-US" sz="2199">
                <a:solidFill>
                  <a:srgbClr val="2750AD"/>
                </a:solidFill>
                <a:latin typeface="Poppins Italics"/>
              </a:rPr>
              <a:t> Firma oferă o gamă zilnică/săptămânală de servicii de întreținere pentru locuințe, sedii comerciale, spații hoteliere, evenimente. Această firmă reprezintă o noutate datorită serviciilor personalizate în funcție de nevoile clientului, asigurarea personalului cu experiență, terminarea serviciul de curățenie în timpul stabilit, garanția calității. Avem materialele necesare pentru îndeplinirea oricărei sarcini de curățenie, se acceptă orice instrument pus la dispoziție de client, preferat pentru curațenie.</a:t>
            </a:r>
          </a:p>
          <a:p>
            <a:pPr>
              <a:lnSpc>
                <a:spcPts val="2617"/>
              </a:lnSpc>
            </a:pPr>
            <a:r>
              <a:rPr lang="en-US" sz="2199">
                <a:solidFill>
                  <a:srgbClr val="2750AD"/>
                </a:solidFill>
                <a:latin typeface="Poppins Italics"/>
              </a:rPr>
              <a:t> Am ales ca firma mea să fie Societatea cu răspundere limitată (S.R.L.) deoarece formalităţile pentru întemeiere sunt puţine, cheltuielile pentru înregistrare sunt relativ reduse, statutul legal este bine definit, riscuri financiare mai mici, conducere relativ simplă.</a:t>
            </a:r>
          </a:p>
          <a:p>
            <a:pPr>
              <a:lnSpc>
                <a:spcPts val="2617"/>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865015" y="429110"/>
            <a:ext cx="14557970" cy="599590"/>
          </a:xfrm>
          <a:prstGeom prst="rect">
            <a:avLst/>
          </a:prstGeom>
        </p:spPr>
        <p:txBody>
          <a:bodyPr anchor="t" rtlCol="false" tIns="0" lIns="0" bIns="0" rIns="0">
            <a:spAutoFit/>
          </a:bodyPr>
          <a:lstStyle/>
          <a:p>
            <a:pPr>
              <a:lnSpc>
                <a:spcPts val="4186"/>
              </a:lnSpc>
            </a:pPr>
            <a:r>
              <a:rPr lang="en-US" sz="4186">
                <a:solidFill>
                  <a:srgbClr val="2750AD"/>
                </a:solidFill>
                <a:latin typeface="Poppins ExtraBold"/>
              </a:rPr>
              <a:t> Descrierea interprinderii si a activității desfășurate  </a:t>
            </a: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297282" y="1750811"/>
            <a:ext cx="6858190" cy="6870682"/>
          </a:xfrm>
          <a:prstGeom prst="rect">
            <a:avLst/>
          </a:prstGeom>
        </p:spPr>
      </p:pic>
      <p:sp>
        <p:nvSpPr>
          <p:cNvPr name="TextBox 4" id="4"/>
          <p:cNvSpPr txBox="true"/>
          <p:nvPr/>
        </p:nvSpPr>
        <p:spPr>
          <a:xfrm rot="0">
            <a:off x="9376278" y="1322344"/>
            <a:ext cx="8227710" cy="4373538"/>
          </a:xfrm>
          <a:prstGeom prst="rect">
            <a:avLst/>
          </a:prstGeom>
        </p:spPr>
        <p:txBody>
          <a:bodyPr anchor="t" rtlCol="false" tIns="0" lIns="0" bIns="0" rIns="0">
            <a:spAutoFit/>
          </a:bodyPr>
          <a:lstStyle/>
          <a:p>
            <a:pPr>
              <a:lnSpc>
                <a:spcPts val="3083"/>
              </a:lnSpc>
            </a:pPr>
            <a:r>
              <a:rPr lang="en-US" sz="2777">
                <a:solidFill>
                  <a:srgbClr val="2750AD"/>
                </a:solidFill>
                <a:latin typeface="Poppins Italics"/>
              </a:rPr>
              <a:t>Principalele activităţi desfăşurate in cadrul firmei sunt: </a:t>
            </a:r>
          </a:p>
          <a:p>
            <a:pPr>
              <a:lnSpc>
                <a:spcPts val="3083"/>
              </a:lnSpc>
            </a:pPr>
            <a:r>
              <a:rPr lang="en-US" sz="2777">
                <a:solidFill>
                  <a:srgbClr val="2750AD"/>
                </a:solidFill>
                <a:latin typeface="Poppins Italics"/>
              </a:rPr>
              <a:t>·servicii de întreținere pentru locuințe, sedii comerciale, spații hoteliere/pensiuni, evenimente ;             </a:t>
            </a:r>
          </a:p>
          <a:p>
            <a:pPr>
              <a:lnSpc>
                <a:spcPts val="3083"/>
              </a:lnSpc>
            </a:pPr>
            <a:r>
              <a:rPr lang="en-US" sz="2777">
                <a:solidFill>
                  <a:srgbClr val="2750AD"/>
                </a:solidFill>
                <a:latin typeface="Poppins Italics"/>
              </a:rPr>
              <a:t>·servicii de curățenie după constructor; </a:t>
            </a:r>
          </a:p>
          <a:p>
            <a:pPr>
              <a:lnSpc>
                <a:spcPts val="3083"/>
              </a:lnSpc>
            </a:pPr>
            <a:r>
              <a:rPr lang="en-US" sz="2777">
                <a:solidFill>
                  <a:srgbClr val="2750AD"/>
                </a:solidFill>
                <a:latin typeface="Poppins Italics"/>
              </a:rPr>
              <a:t>·servicii de curățenie și întreținere terase;</a:t>
            </a:r>
          </a:p>
          <a:p>
            <a:pPr>
              <a:lnSpc>
                <a:spcPts val="3083"/>
              </a:lnSpc>
            </a:pPr>
            <a:r>
              <a:rPr lang="en-US" sz="2777">
                <a:solidFill>
                  <a:srgbClr val="2750AD"/>
                </a:solidFill>
                <a:latin typeface="Poppins Italics"/>
              </a:rPr>
              <a:t>·servicii de curățenie și întreținere baruri; </a:t>
            </a:r>
          </a:p>
          <a:p>
            <a:pPr>
              <a:lnSpc>
                <a:spcPts val="3083"/>
              </a:lnSpc>
            </a:pPr>
            <a:r>
              <a:rPr lang="en-US" sz="2777">
                <a:solidFill>
                  <a:srgbClr val="2750AD"/>
                </a:solidFill>
                <a:latin typeface="Poppins Italics"/>
              </a:rPr>
              <a:t>·servicii de curățenie și întreținere restaurant;</a:t>
            </a:r>
          </a:p>
          <a:p>
            <a:pPr>
              <a:lnSpc>
                <a:spcPts val="3083"/>
              </a:lnSpc>
            </a:pPr>
            <a:r>
              <a:rPr lang="en-US" sz="2777">
                <a:solidFill>
                  <a:srgbClr val="2750AD"/>
                </a:solidFill>
                <a:latin typeface="Poppins Italics"/>
              </a:rPr>
              <a:t>·servicii de curățenie și întreținere canapele din stofă și piele;</a:t>
            </a:r>
          </a:p>
          <a:p>
            <a:pPr>
              <a:lnSpc>
                <a:spcPts val="752"/>
              </a:lnSpc>
            </a:pPr>
          </a:p>
        </p:txBody>
      </p:sp>
      <p:sp>
        <p:nvSpPr>
          <p:cNvPr name="TextBox 5" id="5"/>
          <p:cNvSpPr txBox="true"/>
          <p:nvPr/>
        </p:nvSpPr>
        <p:spPr>
          <a:xfrm rot="0">
            <a:off x="9376278" y="5648257"/>
            <a:ext cx="6822916" cy="4011715"/>
          </a:xfrm>
          <a:prstGeom prst="rect">
            <a:avLst/>
          </a:prstGeom>
        </p:spPr>
        <p:txBody>
          <a:bodyPr anchor="t" rtlCol="false" tIns="0" lIns="0" bIns="0" rIns="0">
            <a:spAutoFit/>
          </a:bodyPr>
          <a:lstStyle/>
          <a:p>
            <a:pPr>
              <a:lnSpc>
                <a:spcPts val="3581"/>
              </a:lnSpc>
              <a:spcBef>
                <a:spcPct val="0"/>
              </a:spcBef>
            </a:pPr>
            <a:r>
              <a:rPr lang="en-US" sz="2558">
                <a:solidFill>
                  <a:srgbClr val="2750AD"/>
                </a:solidFill>
                <a:latin typeface="Muli Regular"/>
              </a:rPr>
              <a:t>Prețuri curățenie locuințe ocazional:</a:t>
            </a:r>
          </a:p>
          <a:p>
            <a:pPr>
              <a:lnSpc>
                <a:spcPts val="3581"/>
              </a:lnSpc>
              <a:spcBef>
                <a:spcPct val="0"/>
              </a:spcBef>
            </a:pPr>
            <a:r>
              <a:rPr lang="en-US" sz="2558">
                <a:solidFill>
                  <a:srgbClr val="2750AD"/>
                </a:solidFill>
                <a:latin typeface="Muli Regular"/>
              </a:rPr>
              <a:t>• Garsonieră - 500 Lei </a:t>
            </a:r>
          </a:p>
          <a:p>
            <a:pPr>
              <a:lnSpc>
                <a:spcPts val="3581"/>
              </a:lnSpc>
              <a:spcBef>
                <a:spcPct val="0"/>
              </a:spcBef>
            </a:pPr>
            <a:r>
              <a:rPr lang="en-US" sz="2558">
                <a:solidFill>
                  <a:srgbClr val="2750AD"/>
                </a:solidFill>
                <a:latin typeface="Muli Regular"/>
              </a:rPr>
              <a:t>• Apartament 2 camere - 600 Lei </a:t>
            </a:r>
          </a:p>
          <a:p>
            <a:pPr>
              <a:lnSpc>
                <a:spcPts val="3581"/>
              </a:lnSpc>
              <a:spcBef>
                <a:spcPct val="0"/>
              </a:spcBef>
            </a:pPr>
            <a:r>
              <a:rPr lang="en-US" sz="2558">
                <a:solidFill>
                  <a:srgbClr val="2750AD"/>
                </a:solidFill>
                <a:latin typeface="Muli Regular"/>
              </a:rPr>
              <a:t>• Apartament 3 camere - 700 Lei </a:t>
            </a:r>
          </a:p>
          <a:p>
            <a:pPr>
              <a:lnSpc>
                <a:spcPts val="3581"/>
              </a:lnSpc>
              <a:spcBef>
                <a:spcPct val="0"/>
              </a:spcBef>
            </a:pPr>
            <a:r>
              <a:rPr lang="en-US" sz="2558">
                <a:solidFill>
                  <a:srgbClr val="2750AD"/>
                </a:solidFill>
                <a:latin typeface="Muli Regular"/>
              </a:rPr>
              <a:t>Abonament de curățenie </a:t>
            </a:r>
          </a:p>
          <a:p>
            <a:pPr>
              <a:lnSpc>
                <a:spcPts val="3581"/>
              </a:lnSpc>
              <a:spcBef>
                <a:spcPct val="0"/>
              </a:spcBef>
            </a:pPr>
            <a:r>
              <a:rPr lang="en-US" sz="2558">
                <a:solidFill>
                  <a:srgbClr val="2750AD"/>
                </a:solidFill>
                <a:latin typeface="Muli Regular"/>
              </a:rPr>
              <a:t>• Garsonieră - 800 Lei / luna;</a:t>
            </a:r>
          </a:p>
          <a:p>
            <a:pPr>
              <a:lnSpc>
                <a:spcPts val="3581"/>
              </a:lnSpc>
              <a:spcBef>
                <a:spcPct val="0"/>
              </a:spcBef>
            </a:pPr>
            <a:r>
              <a:rPr lang="en-US" sz="2558">
                <a:solidFill>
                  <a:srgbClr val="2750AD"/>
                </a:solidFill>
                <a:latin typeface="Muli Regular"/>
              </a:rPr>
              <a:t>• Apartament 2 camere - 1200 Lei / luna; </a:t>
            </a:r>
          </a:p>
          <a:p>
            <a:pPr>
              <a:lnSpc>
                <a:spcPts val="3581"/>
              </a:lnSpc>
              <a:spcBef>
                <a:spcPct val="0"/>
              </a:spcBef>
            </a:pPr>
            <a:r>
              <a:rPr lang="en-US" sz="2558">
                <a:solidFill>
                  <a:srgbClr val="2750AD"/>
                </a:solidFill>
                <a:latin typeface="Muli Regular"/>
              </a:rPr>
              <a:t>• Apartament 3 camere - 1500 Lei / luna; </a:t>
            </a:r>
          </a:p>
          <a:p>
            <a:pPr>
              <a:lnSpc>
                <a:spcPts val="3581"/>
              </a:lnSpc>
              <a:spcBef>
                <a:spcPct val="0"/>
              </a:spcBef>
            </a:pPr>
            <a:r>
              <a:rPr lang="en-US" sz="2558">
                <a:solidFill>
                  <a:srgbClr val="2750AD"/>
                </a:solidFill>
                <a:latin typeface="Muli Regular"/>
              </a:rPr>
              <a:t>Suprafetele mai mari de 90 m2 ,- 1m2 25  lei .</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569894" y="587140"/>
            <a:ext cx="9614938" cy="2684325"/>
            <a:chOff x="0" y="0"/>
            <a:chExt cx="2532329" cy="706983"/>
          </a:xfrm>
        </p:grpSpPr>
        <p:sp>
          <p:nvSpPr>
            <p:cNvPr name="Freeform 3" id="3"/>
            <p:cNvSpPr/>
            <p:nvPr/>
          </p:nvSpPr>
          <p:spPr>
            <a:xfrm>
              <a:off x="0" y="0"/>
              <a:ext cx="2532329" cy="706983"/>
            </a:xfrm>
            <a:custGeom>
              <a:avLst/>
              <a:gdLst/>
              <a:ahLst/>
              <a:cxnLst/>
              <a:rect r="r" b="b" t="t" l="l"/>
              <a:pathLst>
                <a:path h="706983" w="2532329">
                  <a:moveTo>
                    <a:pt x="41065" y="0"/>
                  </a:moveTo>
                  <a:lnTo>
                    <a:pt x="2491264" y="0"/>
                  </a:lnTo>
                  <a:cubicBezTo>
                    <a:pt x="2513944" y="0"/>
                    <a:pt x="2532329" y="18385"/>
                    <a:pt x="2532329" y="41065"/>
                  </a:cubicBezTo>
                  <a:lnTo>
                    <a:pt x="2532329" y="665918"/>
                  </a:lnTo>
                  <a:cubicBezTo>
                    <a:pt x="2532329" y="676809"/>
                    <a:pt x="2528003" y="687254"/>
                    <a:pt x="2520302" y="694955"/>
                  </a:cubicBezTo>
                  <a:cubicBezTo>
                    <a:pt x="2512601" y="702656"/>
                    <a:pt x="2502155" y="706983"/>
                    <a:pt x="2491264" y="706983"/>
                  </a:cubicBezTo>
                  <a:lnTo>
                    <a:pt x="41065" y="706983"/>
                  </a:lnTo>
                  <a:cubicBezTo>
                    <a:pt x="30174" y="706983"/>
                    <a:pt x="19729" y="702656"/>
                    <a:pt x="12028" y="694955"/>
                  </a:cubicBezTo>
                  <a:cubicBezTo>
                    <a:pt x="4326" y="687254"/>
                    <a:pt x="0" y="676809"/>
                    <a:pt x="0" y="665918"/>
                  </a:cubicBezTo>
                  <a:lnTo>
                    <a:pt x="0" y="41065"/>
                  </a:lnTo>
                  <a:cubicBezTo>
                    <a:pt x="0" y="30174"/>
                    <a:pt x="4326" y="19729"/>
                    <a:pt x="12028" y="12028"/>
                  </a:cubicBezTo>
                  <a:cubicBezTo>
                    <a:pt x="19729" y="4326"/>
                    <a:pt x="30174" y="0"/>
                    <a:pt x="41065" y="0"/>
                  </a:cubicBezTo>
                  <a:close/>
                </a:path>
              </a:pathLst>
            </a:custGeom>
            <a:solidFill>
              <a:srgbClr val="F36825"/>
            </a:solidFill>
          </p:spPr>
        </p:sp>
        <p:sp>
          <p:nvSpPr>
            <p:cNvPr name="TextBox 4" id="4"/>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TextBox 5" id="5"/>
          <p:cNvSpPr txBox="true"/>
          <p:nvPr/>
        </p:nvSpPr>
        <p:spPr>
          <a:xfrm rot="0">
            <a:off x="827813" y="749726"/>
            <a:ext cx="8681403" cy="1527317"/>
          </a:xfrm>
          <a:prstGeom prst="rect">
            <a:avLst/>
          </a:prstGeom>
        </p:spPr>
        <p:txBody>
          <a:bodyPr anchor="t" rtlCol="false" tIns="0" lIns="0" bIns="0" rIns="0">
            <a:spAutoFit/>
          </a:bodyPr>
          <a:lstStyle/>
          <a:p>
            <a:pPr algn="ctr">
              <a:lnSpc>
                <a:spcPts val="6117"/>
              </a:lnSpc>
              <a:spcBef>
                <a:spcPct val="0"/>
              </a:spcBef>
            </a:pPr>
            <a:r>
              <a:rPr lang="en-US" sz="4369">
                <a:solidFill>
                  <a:srgbClr val="FFFFFF"/>
                </a:solidFill>
                <a:latin typeface="Muli Regular"/>
              </a:rPr>
              <a:t>Suma mijloacelor financiare</a:t>
            </a:r>
          </a:p>
          <a:p>
            <a:pPr algn="ctr">
              <a:lnSpc>
                <a:spcPts val="6117"/>
              </a:lnSpc>
              <a:spcBef>
                <a:spcPct val="0"/>
              </a:spcBef>
            </a:pPr>
            <a:r>
              <a:rPr lang="en-US" sz="4369">
                <a:solidFill>
                  <a:srgbClr val="FFFFFF"/>
                </a:solidFill>
                <a:latin typeface="Muli Regular"/>
              </a:rPr>
              <a:t>necesare pentru lansarea afacerii:</a:t>
            </a:r>
          </a:p>
        </p:txBody>
      </p:sp>
      <p:sp>
        <p:nvSpPr>
          <p:cNvPr name="TextBox 6" id="6"/>
          <p:cNvSpPr txBox="true"/>
          <p:nvPr/>
        </p:nvSpPr>
        <p:spPr>
          <a:xfrm rot="0">
            <a:off x="1416739" y="2200843"/>
            <a:ext cx="7921247" cy="728560"/>
          </a:xfrm>
          <a:prstGeom prst="rect">
            <a:avLst/>
          </a:prstGeom>
        </p:spPr>
        <p:txBody>
          <a:bodyPr anchor="t" rtlCol="false" tIns="0" lIns="0" bIns="0" rIns="0">
            <a:spAutoFit/>
          </a:bodyPr>
          <a:lstStyle/>
          <a:p>
            <a:pPr algn="ctr">
              <a:lnSpc>
                <a:spcPts val="5997"/>
              </a:lnSpc>
            </a:pPr>
            <a:r>
              <a:rPr lang="en-US" sz="4284">
                <a:solidFill>
                  <a:srgbClr val="FFFFFF"/>
                </a:solidFill>
                <a:latin typeface="Canva Sans"/>
              </a:rPr>
              <a:t>86870 de lei</a:t>
            </a:r>
          </a:p>
        </p:txBody>
      </p:sp>
      <p:grpSp>
        <p:nvGrpSpPr>
          <p:cNvPr name="Group 7" id="7"/>
          <p:cNvGrpSpPr/>
          <p:nvPr/>
        </p:nvGrpSpPr>
        <p:grpSpPr>
          <a:xfrm rot="0">
            <a:off x="569894" y="3801337"/>
            <a:ext cx="9614938" cy="2115145"/>
            <a:chOff x="0" y="0"/>
            <a:chExt cx="2532329" cy="557075"/>
          </a:xfrm>
        </p:grpSpPr>
        <p:sp>
          <p:nvSpPr>
            <p:cNvPr name="Freeform 8" id="8"/>
            <p:cNvSpPr/>
            <p:nvPr/>
          </p:nvSpPr>
          <p:spPr>
            <a:xfrm>
              <a:off x="0" y="0"/>
              <a:ext cx="2532329" cy="557075"/>
            </a:xfrm>
            <a:custGeom>
              <a:avLst/>
              <a:gdLst/>
              <a:ahLst/>
              <a:cxnLst/>
              <a:rect r="r" b="b" t="t" l="l"/>
              <a:pathLst>
                <a:path h="557075" w="2532329">
                  <a:moveTo>
                    <a:pt x="41065" y="0"/>
                  </a:moveTo>
                  <a:lnTo>
                    <a:pt x="2491264" y="0"/>
                  </a:lnTo>
                  <a:cubicBezTo>
                    <a:pt x="2513944" y="0"/>
                    <a:pt x="2532329" y="18385"/>
                    <a:pt x="2532329" y="41065"/>
                  </a:cubicBezTo>
                  <a:lnTo>
                    <a:pt x="2532329" y="516010"/>
                  </a:lnTo>
                  <a:cubicBezTo>
                    <a:pt x="2532329" y="538690"/>
                    <a:pt x="2513944" y="557075"/>
                    <a:pt x="2491264" y="557075"/>
                  </a:cubicBezTo>
                  <a:lnTo>
                    <a:pt x="41065" y="557075"/>
                  </a:lnTo>
                  <a:cubicBezTo>
                    <a:pt x="30174" y="557075"/>
                    <a:pt x="19729" y="552749"/>
                    <a:pt x="12028" y="545047"/>
                  </a:cubicBezTo>
                  <a:cubicBezTo>
                    <a:pt x="4326" y="537346"/>
                    <a:pt x="0" y="526901"/>
                    <a:pt x="0" y="516010"/>
                  </a:cubicBezTo>
                  <a:lnTo>
                    <a:pt x="0" y="41065"/>
                  </a:lnTo>
                  <a:cubicBezTo>
                    <a:pt x="0" y="30174"/>
                    <a:pt x="4326" y="19729"/>
                    <a:pt x="12028" y="12028"/>
                  </a:cubicBezTo>
                  <a:cubicBezTo>
                    <a:pt x="19729" y="4326"/>
                    <a:pt x="30174" y="0"/>
                    <a:pt x="41065" y="0"/>
                  </a:cubicBezTo>
                  <a:close/>
                </a:path>
              </a:pathLst>
            </a:custGeom>
            <a:solidFill>
              <a:srgbClr val="F36825"/>
            </a:solidFill>
          </p:spPr>
        </p:sp>
        <p:sp>
          <p:nvSpPr>
            <p:cNvPr name="TextBox 9" id="9"/>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1438762" y="3963923"/>
            <a:ext cx="7459504" cy="755792"/>
          </a:xfrm>
          <a:prstGeom prst="rect">
            <a:avLst/>
          </a:prstGeom>
        </p:spPr>
        <p:txBody>
          <a:bodyPr anchor="t" rtlCol="false" tIns="0" lIns="0" bIns="0" rIns="0">
            <a:spAutoFit/>
          </a:bodyPr>
          <a:lstStyle/>
          <a:p>
            <a:pPr algn="ctr">
              <a:lnSpc>
                <a:spcPts val="6117"/>
              </a:lnSpc>
              <a:spcBef>
                <a:spcPct val="0"/>
              </a:spcBef>
            </a:pPr>
            <a:r>
              <a:rPr lang="en-US" sz="4369">
                <a:solidFill>
                  <a:srgbClr val="FFFFFF"/>
                </a:solidFill>
                <a:latin typeface="Muli Regular"/>
              </a:rPr>
              <a:t>Cheltuieli anuale prognozate:</a:t>
            </a:r>
          </a:p>
        </p:txBody>
      </p:sp>
      <p:sp>
        <p:nvSpPr>
          <p:cNvPr name="TextBox 11" id="11"/>
          <p:cNvSpPr txBox="true"/>
          <p:nvPr/>
        </p:nvSpPr>
        <p:spPr>
          <a:xfrm rot="0">
            <a:off x="1416739" y="4871802"/>
            <a:ext cx="7921247" cy="728560"/>
          </a:xfrm>
          <a:prstGeom prst="rect">
            <a:avLst/>
          </a:prstGeom>
        </p:spPr>
        <p:txBody>
          <a:bodyPr anchor="t" rtlCol="false" tIns="0" lIns="0" bIns="0" rIns="0">
            <a:spAutoFit/>
          </a:bodyPr>
          <a:lstStyle/>
          <a:p>
            <a:pPr algn="ctr">
              <a:lnSpc>
                <a:spcPts val="5997"/>
              </a:lnSpc>
            </a:pPr>
            <a:r>
              <a:rPr lang="en-US" sz="4284">
                <a:solidFill>
                  <a:srgbClr val="FFFFFF"/>
                </a:solidFill>
                <a:latin typeface="Canva Sans"/>
              </a:rPr>
              <a:t>422000 de lei</a:t>
            </a:r>
          </a:p>
        </p:txBody>
      </p:sp>
      <p:grpSp>
        <p:nvGrpSpPr>
          <p:cNvPr name="Group 12" id="12"/>
          <p:cNvGrpSpPr/>
          <p:nvPr/>
        </p:nvGrpSpPr>
        <p:grpSpPr>
          <a:xfrm rot="0">
            <a:off x="569894" y="6573975"/>
            <a:ext cx="9614938" cy="2684325"/>
            <a:chOff x="0" y="0"/>
            <a:chExt cx="2532329" cy="706983"/>
          </a:xfrm>
        </p:grpSpPr>
        <p:sp>
          <p:nvSpPr>
            <p:cNvPr name="Freeform 13" id="13"/>
            <p:cNvSpPr/>
            <p:nvPr/>
          </p:nvSpPr>
          <p:spPr>
            <a:xfrm>
              <a:off x="0" y="0"/>
              <a:ext cx="2532329" cy="706983"/>
            </a:xfrm>
            <a:custGeom>
              <a:avLst/>
              <a:gdLst/>
              <a:ahLst/>
              <a:cxnLst/>
              <a:rect r="r" b="b" t="t" l="l"/>
              <a:pathLst>
                <a:path h="706983" w="2532329">
                  <a:moveTo>
                    <a:pt x="41065" y="0"/>
                  </a:moveTo>
                  <a:lnTo>
                    <a:pt x="2491264" y="0"/>
                  </a:lnTo>
                  <a:cubicBezTo>
                    <a:pt x="2513944" y="0"/>
                    <a:pt x="2532329" y="18385"/>
                    <a:pt x="2532329" y="41065"/>
                  </a:cubicBezTo>
                  <a:lnTo>
                    <a:pt x="2532329" y="665918"/>
                  </a:lnTo>
                  <a:cubicBezTo>
                    <a:pt x="2532329" y="676809"/>
                    <a:pt x="2528003" y="687254"/>
                    <a:pt x="2520302" y="694955"/>
                  </a:cubicBezTo>
                  <a:cubicBezTo>
                    <a:pt x="2512601" y="702656"/>
                    <a:pt x="2502155" y="706983"/>
                    <a:pt x="2491264" y="706983"/>
                  </a:cubicBezTo>
                  <a:lnTo>
                    <a:pt x="41065" y="706983"/>
                  </a:lnTo>
                  <a:cubicBezTo>
                    <a:pt x="30174" y="706983"/>
                    <a:pt x="19729" y="702656"/>
                    <a:pt x="12028" y="694955"/>
                  </a:cubicBezTo>
                  <a:cubicBezTo>
                    <a:pt x="4326" y="687254"/>
                    <a:pt x="0" y="676809"/>
                    <a:pt x="0" y="665918"/>
                  </a:cubicBezTo>
                  <a:lnTo>
                    <a:pt x="0" y="41065"/>
                  </a:lnTo>
                  <a:cubicBezTo>
                    <a:pt x="0" y="30174"/>
                    <a:pt x="4326" y="19729"/>
                    <a:pt x="12028" y="12028"/>
                  </a:cubicBezTo>
                  <a:cubicBezTo>
                    <a:pt x="19729" y="4326"/>
                    <a:pt x="30174" y="0"/>
                    <a:pt x="41065" y="0"/>
                  </a:cubicBezTo>
                  <a:close/>
                </a:path>
              </a:pathLst>
            </a:custGeom>
            <a:solidFill>
              <a:srgbClr val="F36825"/>
            </a:solidFill>
          </p:spPr>
        </p:sp>
        <p:sp>
          <p:nvSpPr>
            <p:cNvPr name="TextBox 14" id="14"/>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3678010" y="6954707"/>
            <a:ext cx="2981008" cy="755792"/>
          </a:xfrm>
          <a:prstGeom prst="rect">
            <a:avLst/>
          </a:prstGeom>
        </p:spPr>
        <p:txBody>
          <a:bodyPr anchor="t" rtlCol="false" tIns="0" lIns="0" bIns="0" rIns="0">
            <a:spAutoFit/>
          </a:bodyPr>
          <a:lstStyle/>
          <a:p>
            <a:pPr algn="ctr">
              <a:lnSpc>
                <a:spcPts val="6117"/>
              </a:lnSpc>
              <a:spcBef>
                <a:spcPct val="0"/>
              </a:spcBef>
            </a:pPr>
            <a:r>
              <a:rPr lang="en-US" sz="4369">
                <a:solidFill>
                  <a:srgbClr val="FFFFFF"/>
                </a:solidFill>
                <a:latin typeface="Muli Regular"/>
              </a:rPr>
              <a:t>Profit anual</a:t>
            </a:r>
          </a:p>
        </p:txBody>
      </p:sp>
      <p:sp>
        <p:nvSpPr>
          <p:cNvPr name="TextBox 16" id="16"/>
          <p:cNvSpPr txBox="true"/>
          <p:nvPr/>
        </p:nvSpPr>
        <p:spPr>
          <a:xfrm rot="0">
            <a:off x="1587968" y="7910524"/>
            <a:ext cx="7921247" cy="728560"/>
          </a:xfrm>
          <a:prstGeom prst="rect">
            <a:avLst/>
          </a:prstGeom>
        </p:spPr>
        <p:txBody>
          <a:bodyPr anchor="t" rtlCol="false" tIns="0" lIns="0" bIns="0" rIns="0">
            <a:spAutoFit/>
          </a:bodyPr>
          <a:lstStyle/>
          <a:p>
            <a:pPr algn="ctr">
              <a:lnSpc>
                <a:spcPts val="5997"/>
              </a:lnSpc>
            </a:pPr>
            <a:r>
              <a:rPr lang="en-US" sz="4284">
                <a:solidFill>
                  <a:srgbClr val="FFFFFF"/>
                </a:solidFill>
                <a:latin typeface="Canva Sans"/>
              </a:rPr>
              <a:t>262321 de lei</a:t>
            </a:r>
          </a:p>
        </p:txBody>
      </p:sp>
      <p:grpSp>
        <p:nvGrpSpPr>
          <p:cNvPr name="Group 17" id="17"/>
          <p:cNvGrpSpPr/>
          <p:nvPr/>
        </p:nvGrpSpPr>
        <p:grpSpPr>
          <a:xfrm rot="0">
            <a:off x="11193372" y="587140"/>
            <a:ext cx="6065928" cy="2684325"/>
            <a:chOff x="0" y="0"/>
            <a:chExt cx="1597611" cy="706983"/>
          </a:xfrm>
        </p:grpSpPr>
        <p:sp>
          <p:nvSpPr>
            <p:cNvPr name="Freeform 18" id="18"/>
            <p:cNvSpPr/>
            <p:nvPr/>
          </p:nvSpPr>
          <p:spPr>
            <a:xfrm>
              <a:off x="0" y="0"/>
              <a:ext cx="1597611" cy="706983"/>
            </a:xfrm>
            <a:custGeom>
              <a:avLst/>
              <a:gdLst/>
              <a:ahLst/>
              <a:cxnLst/>
              <a:rect r="r" b="b" t="t" l="l"/>
              <a:pathLst>
                <a:path h="706983" w="1597611">
                  <a:moveTo>
                    <a:pt x="65091" y="0"/>
                  </a:moveTo>
                  <a:lnTo>
                    <a:pt x="1532520" y="0"/>
                  </a:lnTo>
                  <a:cubicBezTo>
                    <a:pt x="1568469" y="0"/>
                    <a:pt x="1597611" y="29142"/>
                    <a:pt x="1597611" y="65091"/>
                  </a:cubicBezTo>
                  <a:lnTo>
                    <a:pt x="1597611" y="641892"/>
                  </a:lnTo>
                  <a:cubicBezTo>
                    <a:pt x="1597611" y="677841"/>
                    <a:pt x="1568469" y="706983"/>
                    <a:pt x="1532520" y="706983"/>
                  </a:cubicBezTo>
                  <a:lnTo>
                    <a:pt x="65091" y="706983"/>
                  </a:lnTo>
                  <a:cubicBezTo>
                    <a:pt x="29142" y="706983"/>
                    <a:pt x="0" y="677841"/>
                    <a:pt x="0" y="641892"/>
                  </a:cubicBezTo>
                  <a:lnTo>
                    <a:pt x="0" y="65091"/>
                  </a:lnTo>
                  <a:cubicBezTo>
                    <a:pt x="0" y="29142"/>
                    <a:pt x="29142" y="0"/>
                    <a:pt x="65091" y="0"/>
                  </a:cubicBezTo>
                  <a:close/>
                </a:path>
              </a:pathLst>
            </a:custGeom>
            <a:solidFill>
              <a:srgbClr val="F36825"/>
            </a:solidFill>
          </p:spPr>
        </p:sp>
        <p:sp>
          <p:nvSpPr>
            <p:cNvPr name="TextBox 19" id="19"/>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TextBox 20" id="20"/>
          <p:cNvSpPr txBox="true"/>
          <p:nvPr/>
        </p:nvSpPr>
        <p:spPr>
          <a:xfrm rot="0">
            <a:off x="12536363" y="933450"/>
            <a:ext cx="3379946" cy="755792"/>
          </a:xfrm>
          <a:prstGeom prst="rect">
            <a:avLst/>
          </a:prstGeom>
        </p:spPr>
        <p:txBody>
          <a:bodyPr anchor="t" rtlCol="false" tIns="0" lIns="0" bIns="0" rIns="0">
            <a:spAutoFit/>
          </a:bodyPr>
          <a:lstStyle/>
          <a:p>
            <a:pPr algn="ctr">
              <a:lnSpc>
                <a:spcPts val="6117"/>
              </a:lnSpc>
              <a:spcBef>
                <a:spcPct val="0"/>
              </a:spcBef>
            </a:pPr>
            <a:r>
              <a:rPr lang="en-US" sz="4369">
                <a:solidFill>
                  <a:srgbClr val="FFFFFF"/>
                </a:solidFill>
                <a:latin typeface="Muli Regular"/>
              </a:rPr>
              <a:t>Venitul anual</a:t>
            </a:r>
          </a:p>
        </p:txBody>
      </p:sp>
      <p:sp>
        <p:nvSpPr>
          <p:cNvPr name="TextBox 21" id="21"/>
          <p:cNvSpPr txBox="true"/>
          <p:nvPr/>
        </p:nvSpPr>
        <p:spPr>
          <a:xfrm rot="0">
            <a:off x="12224363" y="1874663"/>
            <a:ext cx="4003945" cy="728560"/>
          </a:xfrm>
          <a:prstGeom prst="rect">
            <a:avLst/>
          </a:prstGeom>
        </p:spPr>
        <p:txBody>
          <a:bodyPr anchor="t" rtlCol="false" tIns="0" lIns="0" bIns="0" rIns="0">
            <a:spAutoFit/>
          </a:bodyPr>
          <a:lstStyle/>
          <a:p>
            <a:pPr algn="ctr">
              <a:lnSpc>
                <a:spcPts val="5997"/>
              </a:lnSpc>
            </a:pPr>
            <a:r>
              <a:rPr lang="en-US" sz="4284">
                <a:solidFill>
                  <a:srgbClr val="FFFFFF"/>
                </a:solidFill>
                <a:latin typeface="Canva Sans"/>
              </a:rPr>
              <a:t>684321 de lei</a:t>
            </a:r>
          </a:p>
        </p:txBody>
      </p:sp>
      <p:grpSp>
        <p:nvGrpSpPr>
          <p:cNvPr name="Group 22" id="22"/>
          <p:cNvGrpSpPr/>
          <p:nvPr/>
        </p:nvGrpSpPr>
        <p:grpSpPr>
          <a:xfrm rot="0">
            <a:off x="11193372" y="3810800"/>
            <a:ext cx="6065928" cy="2105682"/>
            <a:chOff x="0" y="0"/>
            <a:chExt cx="1597611" cy="554583"/>
          </a:xfrm>
        </p:grpSpPr>
        <p:sp>
          <p:nvSpPr>
            <p:cNvPr name="Freeform 23" id="23"/>
            <p:cNvSpPr/>
            <p:nvPr/>
          </p:nvSpPr>
          <p:spPr>
            <a:xfrm>
              <a:off x="0" y="0"/>
              <a:ext cx="1597611" cy="554583"/>
            </a:xfrm>
            <a:custGeom>
              <a:avLst/>
              <a:gdLst/>
              <a:ahLst/>
              <a:cxnLst/>
              <a:rect r="r" b="b" t="t" l="l"/>
              <a:pathLst>
                <a:path h="554583" w="1597611">
                  <a:moveTo>
                    <a:pt x="65091" y="0"/>
                  </a:moveTo>
                  <a:lnTo>
                    <a:pt x="1532520" y="0"/>
                  </a:lnTo>
                  <a:cubicBezTo>
                    <a:pt x="1568469" y="0"/>
                    <a:pt x="1597611" y="29142"/>
                    <a:pt x="1597611" y="65091"/>
                  </a:cubicBezTo>
                  <a:lnTo>
                    <a:pt x="1597611" y="489492"/>
                  </a:lnTo>
                  <a:cubicBezTo>
                    <a:pt x="1597611" y="525441"/>
                    <a:pt x="1568469" y="554583"/>
                    <a:pt x="1532520" y="554583"/>
                  </a:cubicBezTo>
                  <a:lnTo>
                    <a:pt x="65091" y="554583"/>
                  </a:lnTo>
                  <a:cubicBezTo>
                    <a:pt x="29142" y="554583"/>
                    <a:pt x="0" y="525441"/>
                    <a:pt x="0" y="489492"/>
                  </a:cubicBezTo>
                  <a:lnTo>
                    <a:pt x="0" y="65091"/>
                  </a:lnTo>
                  <a:cubicBezTo>
                    <a:pt x="0" y="29142"/>
                    <a:pt x="29142" y="0"/>
                    <a:pt x="65091" y="0"/>
                  </a:cubicBezTo>
                  <a:close/>
                </a:path>
              </a:pathLst>
            </a:custGeom>
            <a:solidFill>
              <a:srgbClr val="F36825"/>
            </a:solidFill>
          </p:spPr>
        </p:sp>
        <p:sp>
          <p:nvSpPr>
            <p:cNvPr name="TextBox 24" id="24"/>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TextBox 25" id="25"/>
          <p:cNvSpPr txBox="true"/>
          <p:nvPr/>
        </p:nvSpPr>
        <p:spPr>
          <a:xfrm rot="0">
            <a:off x="11539563" y="4031086"/>
            <a:ext cx="5373546" cy="1607961"/>
          </a:xfrm>
          <a:prstGeom prst="rect">
            <a:avLst/>
          </a:prstGeom>
        </p:spPr>
        <p:txBody>
          <a:bodyPr anchor="t" rtlCol="false" tIns="0" lIns="0" bIns="0" rIns="0">
            <a:spAutoFit/>
          </a:bodyPr>
          <a:lstStyle/>
          <a:p>
            <a:pPr algn="ctr">
              <a:lnSpc>
                <a:spcPts val="4297"/>
              </a:lnSpc>
            </a:pPr>
            <a:r>
              <a:rPr lang="en-US" sz="3069">
                <a:solidFill>
                  <a:srgbClr val="FFFFFF"/>
                </a:solidFill>
                <a:latin typeface="Muli Regular"/>
              </a:rPr>
              <a:t>Finanțe necesare</a:t>
            </a:r>
          </a:p>
          <a:p>
            <a:pPr algn="ctr">
              <a:lnSpc>
                <a:spcPts val="4297"/>
              </a:lnSpc>
            </a:pPr>
            <a:r>
              <a:rPr lang="en-US" sz="3069">
                <a:solidFill>
                  <a:srgbClr val="FFFFFF"/>
                </a:solidFill>
                <a:latin typeface="Muli Regular"/>
              </a:rPr>
              <a:t>Investiții proprii: 86870,00 lei</a:t>
            </a:r>
          </a:p>
          <a:p>
            <a:pPr algn="ctr">
              <a:lnSpc>
                <a:spcPts val="4297"/>
              </a:lnSpc>
              <a:spcBef>
                <a:spcPct val="0"/>
              </a:spcBef>
            </a:pPr>
          </a:p>
        </p:txBody>
      </p:sp>
      <p:grpSp>
        <p:nvGrpSpPr>
          <p:cNvPr name="Group 26" id="26"/>
          <p:cNvGrpSpPr/>
          <p:nvPr/>
        </p:nvGrpSpPr>
        <p:grpSpPr>
          <a:xfrm rot="0">
            <a:off x="11193372" y="6573975"/>
            <a:ext cx="6065928" cy="2684325"/>
            <a:chOff x="0" y="0"/>
            <a:chExt cx="1597611" cy="706983"/>
          </a:xfrm>
        </p:grpSpPr>
        <p:sp>
          <p:nvSpPr>
            <p:cNvPr name="Freeform 27" id="27"/>
            <p:cNvSpPr/>
            <p:nvPr/>
          </p:nvSpPr>
          <p:spPr>
            <a:xfrm>
              <a:off x="0" y="0"/>
              <a:ext cx="1597611" cy="706983"/>
            </a:xfrm>
            <a:custGeom>
              <a:avLst/>
              <a:gdLst/>
              <a:ahLst/>
              <a:cxnLst/>
              <a:rect r="r" b="b" t="t" l="l"/>
              <a:pathLst>
                <a:path h="706983" w="1597611">
                  <a:moveTo>
                    <a:pt x="65091" y="0"/>
                  </a:moveTo>
                  <a:lnTo>
                    <a:pt x="1532520" y="0"/>
                  </a:lnTo>
                  <a:cubicBezTo>
                    <a:pt x="1568469" y="0"/>
                    <a:pt x="1597611" y="29142"/>
                    <a:pt x="1597611" y="65091"/>
                  </a:cubicBezTo>
                  <a:lnTo>
                    <a:pt x="1597611" y="641892"/>
                  </a:lnTo>
                  <a:cubicBezTo>
                    <a:pt x="1597611" y="677841"/>
                    <a:pt x="1568469" y="706983"/>
                    <a:pt x="1532520" y="706983"/>
                  </a:cubicBezTo>
                  <a:lnTo>
                    <a:pt x="65091" y="706983"/>
                  </a:lnTo>
                  <a:cubicBezTo>
                    <a:pt x="29142" y="706983"/>
                    <a:pt x="0" y="677841"/>
                    <a:pt x="0" y="641892"/>
                  </a:cubicBezTo>
                  <a:lnTo>
                    <a:pt x="0" y="65091"/>
                  </a:lnTo>
                  <a:cubicBezTo>
                    <a:pt x="0" y="29142"/>
                    <a:pt x="29142" y="0"/>
                    <a:pt x="65091" y="0"/>
                  </a:cubicBezTo>
                  <a:close/>
                </a:path>
              </a:pathLst>
            </a:custGeom>
            <a:solidFill>
              <a:srgbClr val="F36825"/>
            </a:solidFill>
          </p:spPr>
        </p:sp>
        <p:sp>
          <p:nvSpPr>
            <p:cNvPr name="TextBox 28" id="28"/>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TextBox 29" id="29"/>
          <p:cNvSpPr txBox="true"/>
          <p:nvPr/>
        </p:nvSpPr>
        <p:spPr>
          <a:xfrm rot="0">
            <a:off x="11627462" y="7049711"/>
            <a:ext cx="5197748" cy="1807351"/>
          </a:xfrm>
          <a:prstGeom prst="rect">
            <a:avLst/>
          </a:prstGeom>
        </p:spPr>
        <p:txBody>
          <a:bodyPr anchor="t" rtlCol="false" tIns="0" lIns="0" bIns="0" rIns="0">
            <a:spAutoFit/>
          </a:bodyPr>
          <a:lstStyle/>
          <a:p>
            <a:pPr algn="ctr">
              <a:lnSpc>
                <a:spcPts val="4857"/>
              </a:lnSpc>
            </a:pPr>
            <a:r>
              <a:rPr lang="en-US" sz="3469">
                <a:solidFill>
                  <a:srgbClr val="FFFFFF"/>
                </a:solidFill>
                <a:latin typeface="Muli Regular"/>
              </a:rPr>
              <a:t>Perioada de recuperare a investitiilor  :</a:t>
            </a:r>
          </a:p>
          <a:p>
            <a:pPr algn="ctr">
              <a:lnSpc>
                <a:spcPts val="4857"/>
              </a:lnSpc>
              <a:spcBef>
                <a:spcPct val="0"/>
              </a:spcBef>
            </a:pPr>
            <a:r>
              <a:rPr lang="en-US" sz="3469">
                <a:solidFill>
                  <a:srgbClr val="FFFFFF"/>
                </a:solidFill>
                <a:latin typeface="Muli Regular"/>
              </a:rPr>
              <a:t>In primul an de activitate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14350" y="518881"/>
            <a:ext cx="17259300" cy="5784851"/>
          </a:xfrm>
          <a:prstGeom prst="rect">
            <a:avLst/>
          </a:prstGeom>
        </p:spPr>
        <p:txBody>
          <a:bodyPr anchor="t" rtlCol="false" tIns="0" lIns="0" bIns="0" rIns="0">
            <a:spAutoFit/>
          </a:bodyPr>
          <a:lstStyle/>
          <a:p>
            <a:pPr algn="ctr">
              <a:lnSpc>
                <a:spcPts val="5739"/>
              </a:lnSpc>
              <a:spcBef>
                <a:spcPct val="0"/>
              </a:spcBef>
            </a:pPr>
            <a:r>
              <a:rPr lang="en-US" sz="4099">
                <a:solidFill>
                  <a:srgbClr val="2750AD"/>
                </a:solidFill>
                <a:latin typeface="Poppins ExtraBold"/>
              </a:rPr>
              <a:t> DESCRIEREA PRODUSULUI </a:t>
            </a:r>
          </a:p>
          <a:p>
            <a:pPr>
              <a:lnSpc>
                <a:spcPts val="3359"/>
              </a:lnSpc>
              <a:spcBef>
                <a:spcPct val="0"/>
              </a:spcBef>
            </a:pPr>
            <a:r>
              <a:rPr lang="en-US" sz="2400">
                <a:solidFill>
                  <a:srgbClr val="2750AD"/>
                </a:solidFill>
                <a:latin typeface="Poppins ExtraBold"/>
              </a:rPr>
              <a:t>GOLD CLEAN SERVICE SRL  ESTE O COMPANIE SPECIALIZATĂ ÎN PRESTAREA DE SERVICII DE CURĂȚENIE COMPLETE PENTRU DOMICILII. OBIECTIVUL FIRMEI DE CURĂȚENIE ESTE ACELA DE A ASIGURA CLIENȚILOR SERVICII DE CURĂȚENIE LA STANDARDE RIDICATE SI ADAPTATE FIECARUI CLIENT ÎN PARTE. CALITATEA SERVICIILOR DE CURĂȚENIE REPREZINTĂ TRĂSĂTURA PRINCIPALĂ PE CARE SOCIETATEA NOASTRĂ ÎȘI BAZEAZĂ ACTIVITATEA. ASIGURĂM PERSONAL CALIFICAT, ATENT SELECȚIONAT, PENTRU DESFĂȘURAREA ACTIVITĂȘII. </a:t>
            </a:r>
          </a:p>
          <a:p>
            <a:pPr>
              <a:lnSpc>
                <a:spcPts val="3359"/>
              </a:lnSpc>
              <a:spcBef>
                <a:spcPct val="0"/>
              </a:spcBef>
            </a:pPr>
            <a:r>
              <a:rPr lang="en-US" sz="2400">
                <a:solidFill>
                  <a:srgbClr val="2750AD"/>
                </a:solidFill>
                <a:latin typeface="Poppins ExtraBold"/>
              </a:rPr>
              <a:t> PRINTRE SERVICIILE OFERITE DE FIRMA NOASTRA: </a:t>
            </a:r>
          </a:p>
          <a:p>
            <a:pPr>
              <a:lnSpc>
                <a:spcPts val="3359"/>
              </a:lnSpc>
              <a:spcBef>
                <a:spcPct val="0"/>
              </a:spcBef>
            </a:pPr>
            <a:r>
              <a:rPr lang="en-US" sz="2400">
                <a:solidFill>
                  <a:srgbClr val="2750AD"/>
                </a:solidFill>
                <a:latin typeface="Poppins ExtraBold"/>
              </a:rPr>
              <a:t>• CURAȚENIE DUPĂ LUCRĂRI DE CONSTRUCȚIE ȘI REAMENAJARE </a:t>
            </a:r>
          </a:p>
          <a:p>
            <a:pPr>
              <a:lnSpc>
                <a:spcPts val="3359"/>
              </a:lnSpc>
              <a:spcBef>
                <a:spcPct val="0"/>
              </a:spcBef>
            </a:pPr>
            <a:r>
              <a:rPr lang="en-US" sz="2400">
                <a:solidFill>
                  <a:srgbClr val="2750AD"/>
                </a:solidFill>
                <a:latin typeface="Poppins ExtraBold"/>
              </a:rPr>
              <a:t>• CURĂȚENIE GENERALĂ </a:t>
            </a:r>
          </a:p>
          <a:p>
            <a:pPr>
              <a:lnSpc>
                <a:spcPts val="3359"/>
              </a:lnSpc>
              <a:spcBef>
                <a:spcPct val="0"/>
              </a:spcBef>
            </a:pPr>
            <a:r>
              <a:rPr lang="en-US" sz="2400">
                <a:solidFill>
                  <a:srgbClr val="2750AD"/>
                </a:solidFill>
                <a:latin typeface="Poppins ExtraBold"/>
              </a:rPr>
              <a:t>• ABONAMENTE DE CURĂȚENIE LUNARĂ </a:t>
            </a:r>
          </a:p>
          <a:p>
            <a:pPr>
              <a:lnSpc>
                <a:spcPts val="3359"/>
              </a:lnSpc>
              <a:spcBef>
                <a:spcPct val="0"/>
              </a:spcBef>
            </a:pPr>
            <a:r>
              <a:rPr lang="en-US" sz="2400">
                <a:solidFill>
                  <a:srgbClr val="2750AD"/>
                </a:solidFill>
                <a:latin typeface="Poppins ExtraBold"/>
              </a:rPr>
              <a:t>• IGIENIZĂRI </a:t>
            </a:r>
          </a:p>
          <a:p>
            <a:pPr>
              <a:lnSpc>
                <a:spcPts val="3359"/>
              </a:lnSpc>
              <a:spcBef>
                <a:spcPct val="0"/>
              </a:spcBef>
            </a:pPr>
            <a:r>
              <a:rPr lang="en-US" sz="2400">
                <a:solidFill>
                  <a:srgbClr val="2750AD"/>
                </a:solidFill>
                <a:latin typeface="Poppins ExtraBold"/>
              </a:rPr>
              <a:t>• SERVICII DE MENAJ (CURATENIE, ARANJARE, SPALAT/CALCAT ETC) </a:t>
            </a:r>
          </a:p>
          <a:p>
            <a:pPr>
              <a:lnSpc>
                <a:spcPts val="3359"/>
              </a:lnSpc>
              <a:spcBef>
                <a:spcPct val="0"/>
              </a:spcBef>
            </a:pPr>
            <a:r>
              <a:rPr lang="en-US" sz="2400">
                <a:solidFill>
                  <a:srgbClr val="2750AD"/>
                </a:solidFill>
                <a:latin typeface="Poppins ExtraBold"/>
              </a:rPr>
              <a:t>• CURAȚENIE SPAȚII COMUNE ( SCARI DE BLOC, ETC)</a:t>
            </a: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234380" y="6543591"/>
            <a:ext cx="4843411" cy="3302326"/>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0381476" y="4129163"/>
            <a:ext cx="6525481" cy="4828856"/>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3680332" y="3294132"/>
            <a:ext cx="4214413" cy="4114800"/>
          </a:xfrm>
          <a:prstGeom prst="rect">
            <a:avLst/>
          </a:prstGeom>
        </p:spPr>
      </p:pic>
      <p:sp>
        <p:nvSpPr>
          <p:cNvPr name="TextBox 3" id="3"/>
          <p:cNvSpPr txBox="true"/>
          <p:nvPr/>
        </p:nvSpPr>
        <p:spPr>
          <a:xfrm rot="0">
            <a:off x="813300" y="419493"/>
            <a:ext cx="13098411" cy="8399146"/>
          </a:xfrm>
          <a:prstGeom prst="rect">
            <a:avLst/>
          </a:prstGeom>
        </p:spPr>
        <p:txBody>
          <a:bodyPr anchor="t" rtlCol="false" tIns="0" lIns="0" bIns="0" rIns="0">
            <a:spAutoFit/>
          </a:bodyPr>
          <a:lstStyle/>
          <a:p>
            <a:pPr algn="ctr">
              <a:lnSpc>
                <a:spcPts val="5179"/>
              </a:lnSpc>
              <a:spcBef>
                <a:spcPct val="0"/>
              </a:spcBef>
            </a:pPr>
            <a:r>
              <a:rPr lang="en-US" sz="3699">
                <a:solidFill>
                  <a:srgbClr val="0E2C4B"/>
                </a:solidFill>
                <a:latin typeface="Poppins ExtraBold"/>
              </a:rPr>
              <a:t>SCOPUL SI OBIECTIVELE AFACERII </a:t>
            </a:r>
          </a:p>
          <a:p>
            <a:pPr algn="ctr">
              <a:lnSpc>
                <a:spcPts val="4479"/>
              </a:lnSpc>
              <a:spcBef>
                <a:spcPct val="0"/>
              </a:spcBef>
            </a:pPr>
          </a:p>
          <a:p>
            <a:pPr>
              <a:lnSpc>
                <a:spcPts val="4199"/>
              </a:lnSpc>
              <a:spcBef>
                <a:spcPct val="0"/>
              </a:spcBef>
            </a:pPr>
            <a:r>
              <a:rPr lang="en-US" sz="2999">
                <a:solidFill>
                  <a:srgbClr val="000000"/>
                </a:solidFill>
                <a:latin typeface="Poppins ExtraBold Bold"/>
              </a:rPr>
              <a:t>SCOPUL: </a:t>
            </a:r>
            <a:r>
              <a:rPr lang="en-US" sz="2999">
                <a:solidFill>
                  <a:srgbClr val="000000"/>
                </a:solidFill>
                <a:latin typeface="Poppins ExtraBold"/>
              </a:rPr>
              <a:t> </a:t>
            </a:r>
            <a:r>
              <a:rPr lang="en-US" sz="2999">
                <a:solidFill>
                  <a:srgbClr val="2750AD"/>
                </a:solidFill>
                <a:latin typeface="Poppins ExtraBold Italics"/>
              </a:rPr>
              <a:t>INIȚIEREA UNEI AFACERI ÎN DOMENIUL DE PRESTARE A SERVICIILOR DE CRAȚENIE ÎN ORAȘUL CAHUL. DEASEMENEA CÂȘTIGUL ÎNCREDEREA CLIENȚILOR PENTRU A FI ÎN CREȘTERE CONTINUĂ.</a:t>
            </a:r>
          </a:p>
          <a:p>
            <a:pPr>
              <a:lnSpc>
                <a:spcPts val="4479"/>
              </a:lnSpc>
              <a:spcBef>
                <a:spcPct val="0"/>
              </a:spcBef>
            </a:pPr>
          </a:p>
          <a:p>
            <a:pPr>
              <a:lnSpc>
                <a:spcPts val="4479"/>
              </a:lnSpc>
              <a:spcBef>
                <a:spcPct val="0"/>
              </a:spcBef>
            </a:pPr>
            <a:r>
              <a:rPr lang="en-US" sz="3199">
                <a:solidFill>
                  <a:srgbClr val="000000"/>
                </a:solidFill>
                <a:latin typeface="Poppins ExtraBold"/>
              </a:rPr>
              <a:t>OBIECTIVELE SPECIFICE CARE VOR CONTRIBUI LA REALIZAREA SCOPULUI SUNT: </a:t>
            </a:r>
          </a:p>
          <a:p>
            <a:pPr>
              <a:lnSpc>
                <a:spcPts val="4479"/>
              </a:lnSpc>
              <a:spcBef>
                <a:spcPct val="0"/>
              </a:spcBef>
            </a:pPr>
            <a:r>
              <a:rPr lang="en-US" sz="3199">
                <a:solidFill>
                  <a:srgbClr val="2750AD"/>
                </a:solidFill>
                <a:latin typeface="Poppins ExtraBold"/>
              </a:rPr>
              <a:t>• ATRAGEREA DE CLIENȚI ÎN VEDEREA AFIRMĂRII SERVICIILOR PE PIAȚĂ;</a:t>
            </a:r>
          </a:p>
          <a:p>
            <a:pPr>
              <a:lnSpc>
                <a:spcPts val="4479"/>
              </a:lnSpc>
              <a:spcBef>
                <a:spcPct val="0"/>
              </a:spcBef>
            </a:pPr>
            <a:r>
              <a:rPr lang="en-US" sz="3199">
                <a:solidFill>
                  <a:srgbClr val="2750AD"/>
                </a:solidFill>
                <a:latin typeface="Poppins ExtraBold"/>
              </a:rPr>
              <a:t>• ANGAJAREA A 7 PERSOANE IN REGIM FULL-TIME IN CADRUL FIRMEI;</a:t>
            </a:r>
          </a:p>
          <a:p>
            <a:pPr>
              <a:lnSpc>
                <a:spcPts val="4479"/>
              </a:lnSpc>
              <a:spcBef>
                <a:spcPct val="0"/>
              </a:spcBef>
            </a:pPr>
            <a:r>
              <a:rPr lang="en-US" sz="3199">
                <a:solidFill>
                  <a:srgbClr val="2750AD"/>
                </a:solidFill>
                <a:latin typeface="Poppins ExtraBold"/>
              </a:rPr>
              <a:t>• DEȚINEREA A 19 ECHIPAMENTE MODERN (ASPIRATOARE, APARATE CU ABUR,RACLETE)</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694912" y="2647315"/>
            <a:ext cx="5087513" cy="5087513"/>
            <a:chOff x="0" y="0"/>
            <a:chExt cx="812800" cy="812800"/>
          </a:xfrm>
        </p:grpSpPr>
        <p:sp>
          <p:nvSpPr>
            <p:cNvPr name="Freeform 3" id="3"/>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952500">
              <a:solidFill>
                <a:srgbClr val="37C9EF"/>
              </a:solidFill>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5822906" y="2561245"/>
            <a:ext cx="2098258" cy="2098258"/>
            <a:chOff x="0" y="0"/>
            <a:chExt cx="812800" cy="812800"/>
          </a:xfrm>
        </p:grpSpPr>
        <p:sp>
          <p:nvSpPr>
            <p:cNvPr name="Freeform 6" id="6"/>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95250">
              <a:solidFill>
                <a:srgbClr val="37C9EF"/>
              </a:solidFill>
            </a:ln>
          </p:spPr>
        </p:sp>
        <p:sp>
          <p:nvSpPr>
            <p:cNvPr name="TextBox 7" id="7"/>
            <p:cNvSpPr txBox="true"/>
            <p:nvPr/>
          </p:nvSpPr>
          <p:spPr>
            <a:xfrm>
              <a:off x="76200" y="190500"/>
              <a:ext cx="660400" cy="546100"/>
            </a:xfrm>
            <a:prstGeom prst="rect">
              <a:avLst/>
            </a:prstGeom>
          </p:spPr>
          <p:txBody>
            <a:bodyPr anchor="ctr" rtlCol="false" tIns="0" lIns="0" bIns="0" rIns="0"/>
            <a:lstStyle/>
            <a:p>
              <a:pPr algn="ctr">
                <a:lnSpc>
                  <a:spcPts val="5799"/>
                </a:lnSpc>
              </a:pPr>
              <a:r>
                <a:rPr lang="en-US" sz="5799">
                  <a:solidFill>
                    <a:srgbClr val="2C92D5"/>
                  </a:solidFill>
                  <a:latin typeface="Aileron Heavy"/>
                </a:rPr>
                <a:t>S</a:t>
              </a:r>
            </a:p>
          </p:txBody>
        </p:sp>
      </p:grpSp>
      <p:grpSp>
        <p:nvGrpSpPr>
          <p:cNvPr name="Group 8" id="8"/>
          <p:cNvGrpSpPr/>
          <p:nvPr/>
        </p:nvGrpSpPr>
        <p:grpSpPr>
          <a:xfrm rot="0">
            <a:off x="10366836" y="2561245"/>
            <a:ext cx="2098258" cy="2098258"/>
            <a:chOff x="0" y="0"/>
            <a:chExt cx="812800" cy="812800"/>
          </a:xfrm>
        </p:grpSpPr>
        <p:sp>
          <p:nvSpPr>
            <p:cNvPr name="Freeform 9" id="9"/>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95250">
              <a:solidFill>
                <a:srgbClr val="37C9EF"/>
              </a:solidFill>
            </a:ln>
          </p:spPr>
        </p:sp>
        <p:sp>
          <p:nvSpPr>
            <p:cNvPr name="TextBox 10" id="10"/>
            <p:cNvSpPr txBox="true"/>
            <p:nvPr/>
          </p:nvSpPr>
          <p:spPr>
            <a:xfrm>
              <a:off x="76200" y="190500"/>
              <a:ext cx="660400" cy="546100"/>
            </a:xfrm>
            <a:prstGeom prst="rect">
              <a:avLst/>
            </a:prstGeom>
          </p:spPr>
          <p:txBody>
            <a:bodyPr anchor="ctr" rtlCol="false" tIns="0" lIns="0" bIns="0" rIns="0"/>
            <a:lstStyle/>
            <a:p>
              <a:pPr algn="ctr">
                <a:lnSpc>
                  <a:spcPts val="5799"/>
                </a:lnSpc>
              </a:pPr>
              <a:r>
                <a:rPr lang="en-US" sz="5799">
                  <a:solidFill>
                    <a:srgbClr val="2C92D5"/>
                  </a:solidFill>
                  <a:latin typeface="Aileron Heavy"/>
                </a:rPr>
                <a:t>W</a:t>
              </a:r>
            </a:p>
          </p:txBody>
        </p:sp>
      </p:grpSp>
      <p:grpSp>
        <p:nvGrpSpPr>
          <p:cNvPr name="Group 11" id="11"/>
          <p:cNvGrpSpPr/>
          <p:nvPr/>
        </p:nvGrpSpPr>
        <p:grpSpPr>
          <a:xfrm rot="0">
            <a:off x="5822906" y="5627497"/>
            <a:ext cx="2098258" cy="2098258"/>
            <a:chOff x="0" y="0"/>
            <a:chExt cx="812800" cy="812800"/>
          </a:xfrm>
        </p:grpSpPr>
        <p:sp>
          <p:nvSpPr>
            <p:cNvPr name="Freeform 12" id="12"/>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95250">
              <a:solidFill>
                <a:srgbClr val="37C9EF"/>
              </a:solidFill>
            </a:ln>
          </p:spPr>
        </p:sp>
        <p:sp>
          <p:nvSpPr>
            <p:cNvPr name="TextBox 13" id="13"/>
            <p:cNvSpPr txBox="true"/>
            <p:nvPr/>
          </p:nvSpPr>
          <p:spPr>
            <a:xfrm>
              <a:off x="76200" y="190500"/>
              <a:ext cx="660400" cy="546100"/>
            </a:xfrm>
            <a:prstGeom prst="rect">
              <a:avLst/>
            </a:prstGeom>
          </p:spPr>
          <p:txBody>
            <a:bodyPr anchor="ctr" rtlCol="false" tIns="0" lIns="0" bIns="0" rIns="0"/>
            <a:lstStyle/>
            <a:p>
              <a:pPr algn="ctr">
                <a:lnSpc>
                  <a:spcPts val="5799"/>
                </a:lnSpc>
              </a:pPr>
              <a:r>
                <a:rPr lang="en-US" sz="5799">
                  <a:solidFill>
                    <a:srgbClr val="2C92D5"/>
                  </a:solidFill>
                  <a:latin typeface="Aileron Heavy"/>
                </a:rPr>
                <a:t>O</a:t>
              </a:r>
            </a:p>
          </p:txBody>
        </p:sp>
      </p:grpSp>
      <p:grpSp>
        <p:nvGrpSpPr>
          <p:cNvPr name="Group 14" id="14"/>
          <p:cNvGrpSpPr/>
          <p:nvPr/>
        </p:nvGrpSpPr>
        <p:grpSpPr>
          <a:xfrm rot="0">
            <a:off x="10366836" y="5627497"/>
            <a:ext cx="2098258" cy="2098258"/>
            <a:chOff x="0" y="0"/>
            <a:chExt cx="812800" cy="812800"/>
          </a:xfrm>
        </p:grpSpPr>
        <p:sp>
          <p:nvSpPr>
            <p:cNvPr name="Freeform 15" id="15"/>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95250">
              <a:solidFill>
                <a:srgbClr val="37C9EF"/>
              </a:solidFill>
            </a:ln>
          </p:spPr>
        </p:sp>
        <p:sp>
          <p:nvSpPr>
            <p:cNvPr name="TextBox 16" id="16"/>
            <p:cNvSpPr txBox="true"/>
            <p:nvPr/>
          </p:nvSpPr>
          <p:spPr>
            <a:xfrm>
              <a:off x="76200" y="190500"/>
              <a:ext cx="660400" cy="546100"/>
            </a:xfrm>
            <a:prstGeom prst="rect">
              <a:avLst/>
            </a:prstGeom>
          </p:spPr>
          <p:txBody>
            <a:bodyPr anchor="ctr" rtlCol="false" tIns="0" lIns="0" bIns="0" rIns="0"/>
            <a:lstStyle/>
            <a:p>
              <a:pPr algn="ctr">
                <a:lnSpc>
                  <a:spcPts val="5799"/>
                </a:lnSpc>
              </a:pPr>
              <a:r>
                <a:rPr lang="en-US" sz="5799">
                  <a:solidFill>
                    <a:srgbClr val="2C92D5"/>
                  </a:solidFill>
                  <a:latin typeface="Aileron Heavy"/>
                </a:rPr>
                <a:t>T</a:t>
              </a:r>
            </a:p>
          </p:txBody>
        </p:sp>
      </p:grpSp>
      <p:grpSp>
        <p:nvGrpSpPr>
          <p:cNvPr name="Group 17" id="17"/>
          <p:cNvGrpSpPr/>
          <p:nvPr/>
        </p:nvGrpSpPr>
        <p:grpSpPr>
          <a:xfrm rot="0">
            <a:off x="1028700" y="1641158"/>
            <a:ext cx="4322943" cy="3289935"/>
            <a:chOff x="0" y="0"/>
            <a:chExt cx="5763925" cy="4386580"/>
          </a:xfrm>
        </p:grpSpPr>
        <p:sp>
          <p:nvSpPr>
            <p:cNvPr name="TextBox 18" id="18"/>
            <p:cNvSpPr txBox="true"/>
            <p:nvPr/>
          </p:nvSpPr>
          <p:spPr>
            <a:xfrm rot="0">
              <a:off x="0" y="-28575"/>
              <a:ext cx="5763925" cy="590762"/>
            </a:xfrm>
            <a:prstGeom prst="rect">
              <a:avLst/>
            </a:prstGeom>
          </p:spPr>
          <p:txBody>
            <a:bodyPr anchor="t" rtlCol="false" tIns="0" lIns="0" bIns="0" rIns="0">
              <a:spAutoFit/>
            </a:bodyPr>
            <a:lstStyle/>
            <a:p>
              <a:pPr algn="ctr">
                <a:lnSpc>
                  <a:spcPts val="3640"/>
                </a:lnSpc>
              </a:pPr>
              <a:r>
                <a:rPr lang="en-US" sz="2800" spc="84">
                  <a:solidFill>
                    <a:srgbClr val="2C92D5"/>
                  </a:solidFill>
                  <a:latin typeface="Aileron Regular Bold"/>
                </a:rPr>
                <a:t>PUNCTE TARI</a:t>
              </a:r>
            </a:p>
          </p:txBody>
        </p:sp>
        <p:sp>
          <p:nvSpPr>
            <p:cNvPr name="TextBox 19" id="19"/>
            <p:cNvSpPr txBox="true"/>
            <p:nvPr/>
          </p:nvSpPr>
          <p:spPr>
            <a:xfrm rot="0">
              <a:off x="0" y="778087"/>
              <a:ext cx="5763925" cy="3608493"/>
            </a:xfrm>
            <a:prstGeom prst="rect">
              <a:avLst/>
            </a:prstGeom>
          </p:spPr>
          <p:txBody>
            <a:bodyPr anchor="t" rtlCol="false" tIns="0" lIns="0" bIns="0" rIns="0">
              <a:spAutoFit/>
            </a:bodyPr>
            <a:lstStyle/>
            <a:p>
              <a:pPr algn="ctr">
                <a:lnSpc>
                  <a:spcPts val="3080"/>
                </a:lnSpc>
              </a:pPr>
              <a:r>
                <a:rPr lang="en-US" sz="2200" spc="33">
                  <a:solidFill>
                    <a:srgbClr val="191919"/>
                  </a:solidFill>
                  <a:latin typeface="Aileron Regular"/>
                </a:rPr>
                <a:t>- Accesibilitate</a:t>
              </a:r>
            </a:p>
            <a:p>
              <a:pPr algn="ctr">
                <a:lnSpc>
                  <a:spcPts val="3080"/>
                </a:lnSpc>
              </a:pPr>
              <a:r>
                <a:rPr lang="en-US" sz="2200" spc="33">
                  <a:solidFill>
                    <a:srgbClr val="191919"/>
                  </a:solidFill>
                  <a:latin typeface="Aileron Regular"/>
                </a:rPr>
                <a:t>- Persoana care va coordona  activitatea firmei este tânără;</a:t>
              </a:r>
            </a:p>
            <a:p>
              <a:pPr algn="ctr">
                <a:lnSpc>
                  <a:spcPts val="3080"/>
                </a:lnSpc>
              </a:pPr>
              <a:r>
                <a:rPr lang="en-US" sz="2200" spc="33">
                  <a:solidFill>
                    <a:srgbClr val="191919"/>
                  </a:solidFill>
                  <a:latin typeface="Aileron Regular"/>
                </a:rPr>
                <a:t>- prețuri accesibile pentru toate paturile sociale; </a:t>
              </a:r>
            </a:p>
            <a:p>
              <a:pPr algn="ctr">
                <a:lnSpc>
                  <a:spcPts val="3080"/>
                </a:lnSpc>
              </a:pPr>
              <a:r>
                <a:rPr lang="en-US" sz="2200" spc="33">
                  <a:solidFill>
                    <a:srgbClr val="191919"/>
                  </a:solidFill>
                  <a:latin typeface="Aileron Regular"/>
                </a:rPr>
                <a:t>- calitatea serviciilor oferite;</a:t>
              </a:r>
            </a:p>
            <a:p>
              <a:pPr algn="ctr">
                <a:lnSpc>
                  <a:spcPts val="3080"/>
                </a:lnSpc>
              </a:pPr>
              <a:r>
                <a:rPr lang="en-US" sz="2200" spc="33">
                  <a:solidFill>
                    <a:srgbClr val="191919"/>
                  </a:solidFill>
                  <a:latin typeface="Aileron Regular"/>
                </a:rPr>
                <a:t> - gama largă de servicii;</a:t>
              </a:r>
            </a:p>
          </p:txBody>
        </p:sp>
      </p:grpSp>
      <p:grpSp>
        <p:nvGrpSpPr>
          <p:cNvPr name="Group 20" id="20"/>
          <p:cNvGrpSpPr/>
          <p:nvPr/>
        </p:nvGrpSpPr>
        <p:grpSpPr>
          <a:xfrm rot="0">
            <a:off x="13068300" y="2226945"/>
            <a:ext cx="4191000" cy="2118360"/>
            <a:chOff x="0" y="0"/>
            <a:chExt cx="5588000" cy="2824480"/>
          </a:xfrm>
        </p:grpSpPr>
        <p:sp>
          <p:nvSpPr>
            <p:cNvPr name="TextBox 21" id="21"/>
            <p:cNvSpPr txBox="true"/>
            <p:nvPr/>
          </p:nvSpPr>
          <p:spPr>
            <a:xfrm rot="0">
              <a:off x="0" y="-28575"/>
              <a:ext cx="5588000" cy="590762"/>
            </a:xfrm>
            <a:prstGeom prst="rect">
              <a:avLst/>
            </a:prstGeom>
          </p:spPr>
          <p:txBody>
            <a:bodyPr anchor="t" rtlCol="false" tIns="0" lIns="0" bIns="0" rIns="0">
              <a:spAutoFit/>
            </a:bodyPr>
            <a:lstStyle/>
            <a:p>
              <a:pPr algn="ctr">
                <a:lnSpc>
                  <a:spcPts val="3640"/>
                </a:lnSpc>
              </a:pPr>
              <a:r>
                <a:rPr lang="en-US" sz="2800" spc="84">
                  <a:solidFill>
                    <a:srgbClr val="2C92D5"/>
                  </a:solidFill>
                  <a:latin typeface="Aileron Regular Bold"/>
                </a:rPr>
                <a:t>PUNCTE SLABE</a:t>
              </a:r>
            </a:p>
          </p:txBody>
        </p:sp>
        <p:sp>
          <p:nvSpPr>
            <p:cNvPr name="TextBox 22" id="22"/>
            <p:cNvSpPr txBox="true"/>
            <p:nvPr/>
          </p:nvSpPr>
          <p:spPr>
            <a:xfrm rot="0">
              <a:off x="0" y="778087"/>
              <a:ext cx="5588000" cy="2046393"/>
            </a:xfrm>
            <a:prstGeom prst="rect">
              <a:avLst/>
            </a:prstGeom>
          </p:spPr>
          <p:txBody>
            <a:bodyPr anchor="t" rtlCol="false" tIns="0" lIns="0" bIns="0" rIns="0">
              <a:spAutoFit/>
            </a:bodyPr>
            <a:lstStyle/>
            <a:p>
              <a:pPr algn="ctr">
                <a:lnSpc>
                  <a:spcPts val="3080"/>
                </a:lnSpc>
              </a:pPr>
              <a:r>
                <a:rPr lang="en-US" sz="2200" spc="33">
                  <a:solidFill>
                    <a:srgbClr val="191919"/>
                  </a:solidFill>
                  <a:latin typeface="Aileron Regular"/>
                </a:rPr>
                <a:t>- Lipsa resurselor materiale; </a:t>
              </a:r>
            </a:p>
            <a:p>
              <a:pPr algn="ctr">
                <a:lnSpc>
                  <a:spcPts val="3080"/>
                </a:lnSpc>
              </a:pPr>
              <a:r>
                <a:rPr lang="en-US" sz="2200" spc="33">
                  <a:solidFill>
                    <a:srgbClr val="191919"/>
                  </a:solidFill>
                  <a:latin typeface="Aileron Regular"/>
                </a:rPr>
                <a:t>- Lipsa specialiștilor și a persoanelor care cunosc acest domeniu;</a:t>
              </a:r>
            </a:p>
          </p:txBody>
        </p:sp>
      </p:grpSp>
      <p:grpSp>
        <p:nvGrpSpPr>
          <p:cNvPr name="Group 23" id="23"/>
          <p:cNvGrpSpPr/>
          <p:nvPr/>
        </p:nvGrpSpPr>
        <p:grpSpPr>
          <a:xfrm rot="0">
            <a:off x="899887" y="5191071"/>
            <a:ext cx="4322943" cy="4564380"/>
            <a:chOff x="0" y="0"/>
            <a:chExt cx="5763925" cy="6085839"/>
          </a:xfrm>
        </p:grpSpPr>
        <p:sp>
          <p:nvSpPr>
            <p:cNvPr name="TextBox 24" id="24"/>
            <p:cNvSpPr txBox="true"/>
            <p:nvPr/>
          </p:nvSpPr>
          <p:spPr>
            <a:xfrm rot="0">
              <a:off x="0" y="-28575"/>
              <a:ext cx="5763925" cy="590762"/>
            </a:xfrm>
            <a:prstGeom prst="rect">
              <a:avLst/>
            </a:prstGeom>
          </p:spPr>
          <p:txBody>
            <a:bodyPr anchor="t" rtlCol="false" tIns="0" lIns="0" bIns="0" rIns="0">
              <a:spAutoFit/>
            </a:bodyPr>
            <a:lstStyle/>
            <a:p>
              <a:pPr algn="ctr">
                <a:lnSpc>
                  <a:spcPts val="3640"/>
                </a:lnSpc>
              </a:pPr>
              <a:r>
                <a:rPr lang="en-US" sz="2800" spc="84">
                  <a:solidFill>
                    <a:srgbClr val="2C92D5"/>
                  </a:solidFill>
                  <a:latin typeface="Aileron Regular Bold"/>
                </a:rPr>
                <a:t>OPORTUNITATI</a:t>
              </a:r>
            </a:p>
          </p:txBody>
        </p:sp>
        <p:sp>
          <p:nvSpPr>
            <p:cNvPr name="TextBox 25" id="25"/>
            <p:cNvSpPr txBox="true"/>
            <p:nvPr/>
          </p:nvSpPr>
          <p:spPr>
            <a:xfrm rot="0">
              <a:off x="0" y="778087"/>
              <a:ext cx="5763925" cy="5307753"/>
            </a:xfrm>
            <a:prstGeom prst="rect">
              <a:avLst/>
            </a:prstGeom>
          </p:spPr>
          <p:txBody>
            <a:bodyPr anchor="t" rtlCol="false" tIns="0" lIns="0" bIns="0" rIns="0">
              <a:spAutoFit/>
            </a:bodyPr>
            <a:lstStyle/>
            <a:p>
              <a:pPr algn="ctr">
                <a:lnSpc>
                  <a:spcPts val="2660"/>
                </a:lnSpc>
              </a:pPr>
              <a:r>
                <a:rPr lang="en-US" sz="1900" spc="28">
                  <a:solidFill>
                    <a:srgbClr val="191919"/>
                  </a:solidFill>
                  <a:latin typeface="Aileron Regular"/>
                </a:rPr>
                <a:t>- Datorită modificărilor de comportament și a stilului de viață, există tendința creșterii cererii acestor tipuri de servicii și în cazul persoanelor fizice;</a:t>
              </a:r>
            </a:p>
            <a:p>
              <a:pPr algn="ctr">
                <a:lnSpc>
                  <a:spcPts val="2660"/>
                </a:lnSpc>
              </a:pPr>
              <a:r>
                <a:rPr lang="en-US" sz="1900" spc="28">
                  <a:solidFill>
                    <a:srgbClr val="191919"/>
                  </a:solidFill>
                  <a:latin typeface="Aileron Regular"/>
                </a:rPr>
                <a:t>- Tot mai multe firme încep să-și externalizeze activitățile de curățenie, cererile de astfel de servicii fiind în creștere;</a:t>
              </a:r>
            </a:p>
            <a:p>
              <a:pPr algn="ctr">
                <a:lnSpc>
                  <a:spcPts val="2660"/>
                </a:lnSpc>
              </a:pPr>
              <a:r>
                <a:rPr lang="en-US" sz="1900" spc="28">
                  <a:solidFill>
                    <a:srgbClr val="191919"/>
                  </a:solidFill>
                  <a:latin typeface="Aileron Regular"/>
                </a:rPr>
                <a:t> - Posibilitatea de a accesa finanțări nerambursabile pentru dezvoltarea afacerii;</a:t>
              </a:r>
            </a:p>
          </p:txBody>
        </p:sp>
      </p:grpSp>
      <p:grpSp>
        <p:nvGrpSpPr>
          <p:cNvPr name="Group 26" id="26"/>
          <p:cNvGrpSpPr/>
          <p:nvPr/>
        </p:nvGrpSpPr>
        <p:grpSpPr>
          <a:xfrm rot="0">
            <a:off x="13068300" y="5941695"/>
            <a:ext cx="4191000" cy="2118360"/>
            <a:chOff x="0" y="0"/>
            <a:chExt cx="5588000" cy="2824480"/>
          </a:xfrm>
        </p:grpSpPr>
        <p:sp>
          <p:nvSpPr>
            <p:cNvPr name="TextBox 27" id="27"/>
            <p:cNvSpPr txBox="true"/>
            <p:nvPr/>
          </p:nvSpPr>
          <p:spPr>
            <a:xfrm rot="0">
              <a:off x="0" y="-28575"/>
              <a:ext cx="5588000" cy="590762"/>
            </a:xfrm>
            <a:prstGeom prst="rect">
              <a:avLst/>
            </a:prstGeom>
          </p:spPr>
          <p:txBody>
            <a:bodyPr anchor="t" rtlCol="false" tIns="0" lIns="0" bIns="0" rIns="0">
              <a:spAutoFit/>
            </a:bodyPr>
            <a:lstStyle/>
            <a:p>
              <a:pPr algn="ctr">
                <a:lnSpc>
                  <a:spcPts val="3640"/>
                </a:lnSpc>
              </a:pPr>
              <a:r>
                <a:rPr lang="en-US" sz="2800" spc="84">
                  <a:solidFill>
                    <a:srgbClr val="2C92D5"/>
                  </a:solidFill>
                  <a:latin typeface="Aileron Regular Bold"/>
                </a:rPr>
                <a:t>RISCURI</a:t>
              </a:r>
            </a:p>
          </p:txBody>
        </p:sp>
        <p:sp>
          <p:nvSpPr>
            <p:cNvPr name="TextBox 28" id="28"/>
            <p:cNvSpPr txBox="true"/>
            <p:nvPr/>
          </p:nvSpPr>
          <p:spPr>
            <a:xfrm rot="0">
              <a:off x="0" y="778087"/>
              <a:ext cx="5588000" cy="2046393"/>
            </a:xfrm>
            <a:prstGeom prst="rect">
              <a:avLst/>
            </a:prstGeom>
          </p:spPr>
          <p:txBody>
            <a:bodyPr anchor="t" rtlCol="false" tIns="0" lIns="0" bIns="0" rIns="0">
              <a:spAutoFit/>
            </a:bodyPr>
            <a:lstStyle/>
            <a:p>
              <a:pPr algn="ctr">
                <a:lnSpc>
                  <a:spcPts val="3080"/>
                </a:lnSpc>
              </a:pPr>
              <a:r>
                <a:rPr lang="en-US" sz="2200" spc="33">
                  <a:solidFill>
                    <a:srgbClr val="191919"/>
                  </a:solidFill>
                  <a:latin typeface="Aileron Regular"/>
                </a:rPr>
                <a:t>- Dezvoltarea altor firme în acest domeniu și creșterea concurenței;</a:t>
              </a:r>
            </a:p>
            <a:p>
              <a:pPr algn="ctr">
                <a:lnSpc>
                  <a:spcPts val="3080"/>
                </a:lnSpc>
              </a:pPr>
              <a:r>
                <a:rPr lang="en-US" sz="2200" spc="33">
                  <a:solidFill>
                    <a:srgbClr val="191919"/>
                  </a:solidFill>
                  <a:latin typeface="Aileron Regular"/>
                </a:rPr>
                <a:t> - Adâncirea crizei economice;</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852253" y="638935"/>
            <a:ext cx="10603099" cy="8728927"/>
          </a:xfrm>
          <a:prstGeom prst="rect">
            <a:avLst/>
          </a:prstGeom>
        </p:spPr>
        <p:txBody>
          <a:bodyPr anchor="t" rtlCol="false" tIns="0" lIns="0" bIns="0" rIns="0">
            <a:spAutoFit/>
          </a:bodyPr>
          <a:lstStyle/>
          <a:p>
            <a:pPr algn="ctr">
              <a:lnSpc>
                <a:spcPts val="7276"/>
              </a:lnSpc>
            </a:pPr>
            <a:r>
              <a:rPr lang="en-US" sz="2958">
                <a:solidFill>
                  <a:srgbClr val="0E2C4B"/>
                </a:solidFill>
                <a:latin typeface="Poppins ExtraBold Bold"/>
              </a:rPr>
              <a:t> STRATEGIA AFACERIII</a:t>
            </a:r>
          </a:p>
          <a:p>
            <a:pPr>
              <a:lnSpc>
                <a:spcPts val="3036"/>
              </a:lnSpc>
              <a:spcBef>
                <a:spcPct val="0"/>
              </a:spcBef>
            </a:pPr>
            <a:r>
              <a:rPr lang="en-US" sz="2169">
                <a:solidFill>
                  <a:srgbClr val="2750AD"/>
                </a:solidFill>
                <a:latin typeface="Poppins ExtraBold"/>
              </a:rPr>
              <a:t>PENTRU DIMINUAREA PNCTELOR SLABE SE VOR ÎNTERPRINDE URMATOARELE MASURI: -PENTRU A REMEDIA PUNCTELE SLABE, MANAGEMENTUL FIRMEI PROPUNE IMPLEMENTAREA PREZENTULUI PROIECT PRIN CARE URMARESTE SA: </a:t>
            </a:r>
          </a:p>
          <a:p>
            <a:pPr>
              <a:lnSpc>
                <a:spcPts val="3036"/>
              </a:lnSpc>
              <a:spcBef>
                <a:spcPct val="0"/>
              </a:spcBef>
            </a:pPr>
            <a:r>
              <a:rPr lang="en-US" sz="2169">
                <a:solidFill>
                  <a:srgbClr val="2750AD"/>
                </a:solidFill>
                <a:latin typeface="Poppins ExtraBold"/>
              </a:rPr>
              <a:t>-ACHIZITIONEZE CU FONDURI NERAMBURSABILE (TINERI ANTREPRENORI) ECHIPAMENTELE SI UTILAJELE NECESAR. </a:t>
            </a:r>
          </a:p>
          <a:p>
            <a:pPr>
              <a:lnSpc>
                <a:spcPts val="3036"/>
              </a:lnSpc>
              <a:spcBef>
                <a:spcPct val="0"/>
              </a:spcBef>
            </a:pPr>
            <a:r>
              <a:rPr lang="en-US" sz="2169">
                <a:solidFill>
                  <a:srgbClr val="2750AD"/>
                </a:solidFill>
                <a:latin typeface="Poppins ExtraBold"/>
              </a:rPr>
              <a:t>-ANGAJEZE PERSONAL PENTRU PRESTAREA DE SERVICII (7 PERSOANE VOR FI ANGAJATE IN REGIM PART-TIME PENTRU A DISPUNE DE FLEXIBILITATE).</a:t>
            </a:r>
          </a:p>
          <a:p>
            <a:pPr>
              <a:lnSpc>
                <a:spcPts val="3036"/>
              </a:lnSpc>
              <a:spcBef>
                <a:spcPct val="0"/>
              </a:spcBef>
            </a:pPr>
          </a:p>
          <a:p>
            <a:pPr>
              <a:lnSpc>
                <a:spcPts val="3036"/>
              </a:lnSpc>
              <a:spcBef>
                <a:spcPct val="0"/>
              </a:spcBef>
            </a:pPr>
            <a:r>
              <a:rPr lang="en-US" sz="2169">
                <a:solidFill>
                  <a:srgbClr val="2750AD"/>
                </a:solidFill>
                <a:latin typeface="Poppins ExtraBold"/>
              </a:rPr>
              <a:t>PENTRU DIMINUAREA RISCURILOR SE VOR ÎNTERPRINDE URMATOARELE MASURI: -PENTRU A RASPUNDE CONCURENȚEI VOM PROCEDA CONTINUU LA LĂRGIREA GAMEI DE SERVICII  PRIN ATRAGEREA DE NOI CLIENȚI, VOM MONITORIZA ACTIVITATEA COMERCIANȚILOR CARE FOLOSESC SERVICIILE PENTRU A NE ASIGURA CĂ RESPECTA CONDIȚIILE CONTRACTUALE PRIVIND CALITATEA SERVICIILOR ȘI PRODUSELOR OFERITE SPRE VÂNZARE. </a:t>
            </a:r>
          </a:p>
          <a:p>
            <a:pPr>
              <a:lnSpc>
                <a:spcPts val="3036"/>
              </a:lnSpc>
              <a:spcBef>
                <a:spcPct val="0"/>
              </a:spcBef>
            </a:pPr>
            <a:r>
              <a:rPr lang="en-US" sz="2169">
                <a:solidFill>
                  <a:srgbClr val="2750AD"/>
                </a:solidFill>
                <a:latin typeface="Poppins ExtraBold"/>
              </a:rPr>
              <a:t>- SCĂDEREA PUTERII DE CUMPĂRARE CAUZATĂ DE SCĂDEREA VENITURILOR VA AFECTA RITMUL DE DEZVOLTARE AL ACTIVITĂȚII COMERCIANȚILOR. PENTRU A VENI IN SPRIJINUL CLIENȚILOR NOȘTRI ÎN ASTFEL DE MOMENTE VOM OFERI SERVICII DE ANALIZA DE BUSINESS ȘI CONSILIERE PENTRU A NE  ASIGURA CA I-AU CELE MAI BUNE DECIZII PENTRU ALEGEREA PRODUSELOR ȘI SERVICIILOR DE CURĂȚENIE.</a:t>
            </a:r>
          </a:p>
        </p:txBody>
      </p:sp>
      <p:pic>
        <p:nvPicPr>
          <p:cNvPr name="Picture 3" id="3"/>
          <p:cNvPicPr>
            <a:picLocks noChangeAspect="true"/>
          </p:cNvPicPr>
          <p:nvPr/>
        </p:nvPicPr>
        <p:blipFill>
          <a:blip r:embed="rId2"/>
          <a:srcRect l="0" t="0" r="0" b="0"/>
          <a:stretch>
            <a:fillRect/>
          </a:stretch>
        </p:blipFill>
        <p:spPr>
          <a:xfrm flipH="false" flipV="false" rot="0">
            <a:off x="-289551" y="3213252"/>
            <a:ext cx="6773909" cy="5148171"/>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688632"/>
          <a:ext cx="10751565" cy="8909736"/>
        </p:xfrm>
        <a:graphic>
          <a:graphicData uri="http://schemas.openxmlformats.org/drawingml/2006/table">
            <a:tbl>
              <a:tblPr/>
              <a:tblGrid>
                <a:gridCol w="5375782"/>
                <a:gridCol w="5375782"/>
              </a:tblGrid>
              <a:tr h="1129127">
                <a:tc gridSpan="2">
                  <a:txBody>
                    <a:bodyPr anchor="t" rtlCol="false"/>
                    <a:lstStyle/>
                    <a:p>
                      <a:pPr algn="l">
                        <a:defRPr/>
                      </a:pPr>
                      <a:r>
                        <a:rPr lang="en-US"/>
                        <a:t/>
                      </a:r>
                    </a:p>
                    <a:p>
                      <a:r>
                        <a:rPr lang="en-US"/>
                        <a:t>  Politica de preţ</a:t>
                      </a:r>
                    </a:p>
                    <a:p>
                      <a:r>
                        <a:rPr lang="en-US" sz="2299" spc="386">
                          <a:solidFill>
                            <a:srgbClr val="000000"/>
                          </a:solidFill>
                          <a:latin typeface="Poppins ExtraBold 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9999"/>
                    </a:solidFill>
                  </a:tcPr>
                </a:tc>
                <a:tc hMerge="true">
                  <a:txBody>
                    <a:bodyPr anchor="t" rtlCol="false"/>
                    <a:lstStyle/>
                    <a:p>
                      <a:pPr algn="l">
                        <a:defRPr/>
                      </a:pPr>
                      <a:r>
                        <a:rPr lang="en-US"/>
                        <a:t/>
                      </a:r>
                    </a:p>
                    <a:p>
                      <a:r>
                        <a:rPr lang="en-US"/>
                        <a:t>  Politica de preţ</a:t>
                      </a:r>
                    </a:p>
                    <a:p>
                      <a:r>
                        <a:rPr lang="en-US" sz="2299" spc="386">
                          <a:solidFill>
                            <a:srgbClr val="000000"/>
                          </a:solidFill>
                          <a:latin typeface="Poppins ExtraBold 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9999"/>
                    </a:solidFill>
                  </a:tcPr>
                </a:tc>
              </a:tr>
              <a:tr h="912873">
                <a:tc>
                  <a:txBody>
                    <a:bodyPr anchor="t" rtlCol="false"/>
                    <a:lstStyle/>
                    <a:p>
                      <a:pPr algn="l">
                        <a:defRPr/>
                      </a:pPr>
                      <a:r>
                        <a:rPr lang="en-US"/>
                        <a:t/>
                      </a:r>
                    </a:p>
                    <a:p>
                      <a:r>
                        <a:rPr lang="en-US"/>
                        <a:t>  Denumirea produsului/serviciului</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l">
                        <a:defRPr/>
                      </a:pPr>
                      <a:r>
                        <a:rPr lang="en-US"/>
                        <a:t/>
                      </a:r>
                    </a:p>
                    <a:p>
                      <a:r>
                        <a:rPr lang="en-US"/>
                        <a:t>  Preţ uitate (lei)</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r h="912873">
                <a:tc>
                  <a:txBody>
                    <a:bodyPr anchor="t" rtlCol="false"/>
                    <a:lstStyle/>
                    <a:p>
                      <a:pPr algn="l">
                        <a:defRPr/>
                      </a:pPr>
                      <a:r>
                        <a:rPr lang="en-US"/>
                        <a:t/>
                      </a:r>
                    </a:p>
                    <a:p>
                      <a:r>
                        <a:rPr lang="en-US"/>
                        <a:t>  Garsonieră</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l">
                        <a:defRPr/>
                      </a:pPr>
                      <a:r>
                        <a:rPr lang="en-US"/>
                        <a:t/>
                      </a:r>
                    </a:p>
                    <a:p>
                      <a:r>
                        <a:rPr lang="en-US"/>
                        <a:t>  500</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r h="912873">
                <a:tc>
                  <a:txBody>
                    <a:bodyPr anchor="t" rtlCol="false"/>
                    <a:lstStyle/>
                    <a:p>
                      <a:pPr algn="l">
                        <a:defRPr/>
                      </a:pPr>
                      <a:r>
                        <a:rPr lang="en-US"/>
                        <a:t/>
                      </a:r>
                    </a:p>
                    <a:p>
                      <a:r>
                        <a:rPr lang="en-US"/>
                        <a:t>  Apartament 2 camere</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l">
                        <a:defRPr/>
                      </a:pPr>
                      <a:r>
                        <a:rPr lang="en-US"/>
                        <a:t/>
                      </a:r>
                    </a:p>
                    <a:p>
                      <a:r>
                        <a:rPr lang="en-US"/>
                        <a:t>  600</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r h="912873">
                <a:tc>
                  <a:txBody>
                    <a:bodyPr anchor="t" rtlCol="false"/>
                    <a:lstStyle/>
                    <a:p>
                      <a:pPr algn="l">
                        <a:defRPr/>
                      </a:pPr>
                      <a:r>
                        <a:rPr lang="en-US"/>
                        <a:t/>
                      </a:r>
                    </a:p>
                    <a:p>
                      <a:r>
                        <a:rPr lang="en-US"/>
                        <a:t>  Apartament 3 camere</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l">
                        <a:defRPr/>
                      </a:pPr>
                      <a:r>
                        <a:rPr lang="en-US"/>
                        <a:t/>
                      </a:r>
                    </a:p>
                    <a:p>
                      <a:r>
                        <a:rPr lang="en-US"/>
                        <a:t>  700</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r h="1151685">
                <a:tc>
                  <a:txBody>
                    <a:bodyPr anchor="t" rtlCol="false"/>
                    <a:lstStyle/>
                    <a:p>
                      <a:pPr algn="l">
                        <a:defRPr/>
                      </a:pPr>
                      <a:r>
                        <a:rPr lang="en-US"/>
                        <a:t/>
                      </a:r>
                    </a:p>
                    <a:p>
                      <a:r>
                        <a:rPr lang="en-US"/>
                        <a:t>  Abonament de curățenie: </a:t>
                      </a:r>
                    </a:p>
                    <a:p>
                      <a:r>
                        <a:rPr lang="en-US"/>
                        <a:t>  Garsonira</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l">
                        <a:defRPr/>
                      </a:pPr>
                      <a:r>
                        <a:rPr lang="en-US"/>
                        <a:t/>
                      </a:r>
                    </a:p>
                    <a:p>
                      <a:r>
                        <a:rPr lang="en-US"/>
                        <a:t>  800</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r h="912873">
                <a:tc>
                  <a:txBody>
                    <a:bodyPr anchor="t" rtlCol="false"/>
                    <a:lstStyle/>
                    <a:p>
                      <a:pPr algn="l">
                        <a:defRPr/>
                      </a:pPr>
                      <a:r>
                        <a:rPr lang="en-US"/>
                        <a:t/>
                      </a:r>
                    </a:p>
                    <a:p>
                      <a:r>
                        <a:rPr lang="en-US"/>
                        <a:t>  Apartament 2 camere</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l">
                        <a:defRPr/>
                      </a:pPr>
                      <a:r>
                        <a:rPr lang="en-US"/>
                        <a:t/>
                      </a:r>
                    </a:p>
                    <a:p>
                      <a:r>
                        <a:rPr lang="en-US"/>
                        <a:t>  1200</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r h="912873">
                <a:tc>
                  <a:txBody>
                    <a:bodyPr anchor="t" rtlCol="false"/>
                    <a:lstStyle/>
                    <a:p>
                      <a:pPr algn="l">
                        <a:defRPr/>
                      </a:pPr>
                      <a:r>
                        <a:rPr lang="en-US"/>
                        <a:t/>
                      </a:r>
                    </a:p>
                    <a:p>
                      <a:r>
                        <a:rPr lang="en-US"/>
                        <a:t>  Apartament 3 camere</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l">
                        <a:defRPr/>
                      </a:pPr>
                      <a:r>
                        <a:rPr lang="en-US"/>
                        <a:t/>
                      </a:r>
                    </a:p>
                    <a:p>
                      <a:r>
                        <a:rPr lang="en-US"/>
                        <a:t>  1500</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r h="1151685">
                <a:tc>
                  <a:txBody>
                    <a:bodyPr anchor="t" rtlCol="false"/>
                    <a:lstStyle/>
                    <a:p>
                      <a:pPr algn="l">
                        <a:defRPr/>
                      </a:pPr>
                      <a:r>
                        <a:rPr lang="en-US"/>
                        <a:t/>
                      </a:r>
                    </a:p>
                    <a:p>
                      <a:r>
                        <a:rPr lang="en-US"/>
                        <a:t>  Suprafetele mai</a:t>
                      </a:r>
                    </a:p>
                    <a:p>
                      <a:r>
                        <a:rPr lang="en-US"/>
                        <a:t>  mari de 90 m2</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l">
                        <a:defRPr/>
                      </a:pPr>
                      <a:r>
                        <a:rPr lang="en-US"/>
                        <a:t/>
                      </a:r>
                    </a:p>
                    <a:p>
                      <a:r>
                        <a:rPr lang="en-US"/>
                        <a:t>  25 lei 1 m2</a:t>
                      </a:r>
                    </a:p>
                    <a:p>
                      <a:r>
                        <a:rPr lang="en-US" sz="1300">
                          <a:solidFill>
                            <a:srgbClr val="000000"/>
                          </a:solidFill>
                          <a:latin typeface="Poppins ExtraBold"/>
                        </a:rPr>
                        <a:t>  </a:t>
                      </a:r>
                    </a:p>
                  </a:txBody>
                  <a:tcP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bl>
          </a:graphicData>
        </a:graphic>
      </p:graphicFrame>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2347485" y="1848629"/>
            <a:ext cx="6589741" cy="658974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DAFUNN8O4go</dc:identifier>
  <dcterms:modified xsi:type="dcterms:W3CDTF">2011-08-01T06:04:30Z</dcterms:modified>
  <cp:revision>1</cp:revision>
  <dc:title>Orange and Blue 3D Elements Technology in Business and at Work Presentation</dc:title>
</cp:coreProperties>
</file>

<file path=docProps/thumbnail.jpeg>
</file>